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418" r:id="rId3"/>
    <p:sldId id="412" r:id="rId4"/>
    <p:sldId id="317" r:id="rId5"/>
    <p:sldId id="281" r:id="rId6"/>
    <p:sldId id="277" r:id="rId7"/>
    <p:sldId id="279" r:id="rId8"/>
    <p:sldId id="380" r:id="rId9"/>
    <p:sldId id="381" r:id="rId10"/>
    <p:sldId id="287" r:id="rId11"/>
    <p:sldId id="379" r:id="rId12"/>
    <p:sldId id="548" r:id="rId13"/>
    <p:sldId id="258" r:id="rId14"/>
    <p:sldId id="382" r:id="rId15"/>
    <p:sldId id="383" r:id="rId16"/>
    <p:sldId id="259" r:id="rId17"/>
    <p:sldId id="384" r:id="rId18"/>
    <p:sldId id="385" r:id="rId19"/>
    <p:sldId id="400" r:id="rId20"/>
    <p:sldId id="261" r:id="rId21"/>
    <p:sldId id="398" r:id="rId22"/>
    <p:sldId id="397" r:id="rId23"/>
    <p:sldId id="547" r:id="rId24"/>
    <p:sldId id="393" r:id="rId25"/>
    <p:sldId id="394" r:id="rId26"/>
    <p:sldId id="315" r:id="rId27"/>
    <p:sldId id="460" r:id="rId28"/>
    <p:sldId id="461" r:id="rId29"/>
    <p:sldId id="417" r:id="rId30"/>
    <p:sldId id="549" r:id="rId31"/>
    <p:sldId id="403" r:id="rId32"/>
    <p:sldId id="550" r:id="rId33"/>
    <p:sldId id="404" r:id="rId34"/>
    <p:sldId id="405" r:id="rId35"/>
    <p:sldId id="462" r:id="rId36"/>
    <p:sldId id="463" r:id="rId37"/>
    <p:sldId id="464" r:id="rId38"/>
    <p:sldId id="465" r:id="rId39"/>
    <p:sldId id="466" r:id="rId40"/>
    <p:sldId id="406" r:id="rId41"/>
    <p:sldId id="551" r:id="rId42"/>
    <p:sldId id="428" r:id="rId43"/>
    <p:sldId id="471" r:id="rId44"/>
    <p:sldId id="434" r:id="rId45"/>
    <p:sldId id="436" r:id="rId46"/>
    <p:sldId id="470" r:id="rId47"/>
    <p:sldId id="469" r:id="rId48"/>
    <p:sldId id="468" r:id="rId49"/>
    <p:sldId id="552" r:id="rId50"/>
    <p:sldId id="437" r:id="rId51"/>
    <p:sldId id="450" r:id="rId52"/>
    <p:sldId id="531" r:id="rId53"/>
    <p:sldId id="439" r:id="rId54"/>
    <p:sldId id="440" r:id="rId55"/>
    <p:sldId id="494" r:id="rId56"/>
    <p:sldId id="553" r:id="rId57"/>
    <p:sldId id="495" r:id="rId58"/>
    <p:sldId id="496" r:id="rId59"/>
    <p:sldId id="546" r:id="rId60"/>
    <p:sldId id="481" r:id="rId61"/>
    <p:sldId id="467" r:id="rId62"/>
    <p:sldId id="351" r:id="rId63"/>
    <p:sldId id="554" r:id="rId64"/>
    <p:sldId id="452" r:id="rId65"/>
    <p:sldId id="451" r:id="rId66"/>
    <p:sldId id="36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F6F91-B2F5-8E4A-94AB-DE8082441987}" v="25" dt="2023-12-11T10:59:23.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6315"/>
  </p:normalViewPr>
  <p:slideViewPr>
    <p:cSldViewPr snapToGrid="0">
      <p:cViewPr varScale="1">
        <p:scale>
          <a:sx n="123" d="100"/>
          <a:sy n="123" d="100"/>
        </p:scale>
        <p:origin x="208" y="85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E2245-AF8E-3A4F-8441-175152A09DB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53F98-216B-B644-8C36-0A639BB2D7D1}" type="slidenum">
              <a:rPr lang="en-US" smtClean="0"/>
              <a:t>‹#›</a:t>
            </a:fld>
            <a:endParaRPr lang="en-US"/>
          </a:p>
        </p:txBody>
      </p:sp>
    </p:spTree>
    <p:extLst>
      <p:ext uri="{BB962C8B-B14F-4D97-AF65-F5344CB8AC3E}">
        <p14:creationId xmlns:p14="http://schemas.microsoft.com/office/powerpoint/2010/main" val="147835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52</a:t>
            </a:fld>
            <a:endParaRPr lang="en-US"/>
          </a:p>
        </p:txBody>
      </p:sp>
    </p:spTree>
    <p:extLst>
      <p:ext uri="{BB962C8B-B14F-4D97-AF65-F5344CB8AC3E}">
        <p14:creationId xmlns:p14="http://schemas.microsoft.com/office/powerpoint/2010/main" val="368966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55</a:t>
            </a:fld>
            <a:endParaRPr lang="en-US"/>
          </a:p>
        </p:txBody>
      </p:sp>
    </p:spTree>
    <p:extLst>
      <p:ext uri="{BB962C8B-B14F-4D97-AF65-F5344CB8AC3E}">
        <p14:creationId xmlns:p14="http://schemas.microsoft.com/office/powerpoint/2010/main" val="404896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56</a:t>
            </a:fld>
            <a:endParaRPr lang="en-US"/>
          </a:p>
        </p:txBody>
      </p:sp>
    </p:spTree>
    <p:extLst>
      <p:ext uri="{BB962C8B-B14F-4D97-AF65-F5344CB8AC3E}">
        <p14:creationId xmlns:p14="http://schemas.microsoft.com/office/powerpoint/2010/main" val="42037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57</a:t>
            </a:fld>
            <a:endParaRPr lang="en-US"/>
          </a:p>
        </p:txBody>
      </p:sp>
    </p:spTree>
    <p:extLst>
      <p:ext uri="{BB962C8B-B14F-4D97-AF65-F5344CB8AC3E}">
        <p14:creationId xmlns:p14="http://schemas.microsoft.com/office/powerpoint/2010/main" val="409614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58</a:t>
            </a:fld>
            <a:endParaRPr lang="en-US"/>
          </a:p>
        </p:txBody>
      </p:sp>
    </p:spTree>
    <p:extLst>
      <p:ext uri="{BB962C8B-B14F-4D97-AF65-F5344CB8AC3E}">
        <p14:creationId xmlns:p14="http://schemas.microsoft.com/office/powerpoint/2010/main" val="409828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59</a:t>
            </a:fld>
            <a:endParaRPr lang="en-US"/>
          </a:p>
        </p:txBody>
      </p:sp>
    </p:spTree>
    <p:extLst>
      <p:ext uri="{BB962C8B-B14F-4D97-AF65-F5344CB8AC3E}">
        <p14:creationId xmlns:p14="http://schemas.microsoft.com/office/powerpoint/2010/main" val="93023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60</a:t>
            </a:fld>
            <a:endParaRPr lang="en-US"/>
          </a:p>
        </p:txBody>
      </p:sp>
    </p:spTree>
    <p:extLst>
      <p:ext uri="{BB962C8B-B14F-4D97-AF65-F5344CB8AC3E}">
        <p14:creationId xmlns:p14="http://schemas.microsoft.com/office/powerpoint/2010/main" val="26394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66</a:t>
            </a:fld>
            <a:endParaRPr lang="en-US"/>
          </a:p>
        </p:txBody>
      </p:sp>
    </p:spTree>
    <p:extLst>
      <p:ext uri="{BB962C8B-B14F-4D97-AF65-F5344CB8AC3E}">
        <p14:creationId xmlns:p14="http://schemas.microsoft.com/office/powerpoint/2010/main" val="208588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8643-8247-A94D-E92A-B00A1EA1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D5E7EE-0F17-7DA0-374A-5D2EB6E14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A06398-D612-666A-03D0-2285DB6420AB}"/>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F8F741A4-22ED-5DFF-677E-7C7C00CB8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9A5A4-0C7E-AD74-7353-D00027F3668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5529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7DA7-DF24-99AA-C868-23EF8B663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0F445E-D1D9-7864-659E-6A083FCDBC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DBE37-88BE-5B40-8BB3-EFF466952476}"/>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E399A357-BA7F-07A0-EA81-2F3070882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B3FB6-86FA-5BBD-262E-7410B864C4F8}"/>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39095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819BA6-FACB-8291-E82C-F348F3A441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01842E-5EE0-BA74-DC8E-FFF27E113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1CF34-97BB-63D3-EA90-B0D8EE201CD7}"/>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027B7692-4510-3E72-3C8D-0EB3D38D9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0D352-C577-F3EC-6671-E38B5D2B7F2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10405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6B1D-3EF0-BBF3-9A86-F7CCDA45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F5EDC-3C70-7AA0-95EA-AC2EB9CC5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88F4F-9880-4864-7E64-FA7BDBA6718E}"/>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9C5BC088-C47C-3D2B-54E1-1D0C757CD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3EEAA-482B-0068-7466-80EA7DA91A19}"/>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37922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838D-75BF-85B2-CF1F-B8869FB030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E5B3F5-0755-87FC-9658-3BEC25664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8B638-C14D-9A3F-FF3C-251E1D12754A}"/>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6D35A3C6-D1D5-5AFF-D966-D56ED80A0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AF857-A1BB-EE79-1009-7933F948DB73}"/>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878780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F607-6790-AA09-31F3-6D5FA4FD7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2AB77-C57B-521C-EB67-1302793EB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5D5377-76A9-9787-7A7F-8EA0478F2A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66AFA-FCFB-39C0-AF8F-FD7126BD395A}"/>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6" name="Footer Placeholder 5">
            <a:extLst>
              <a:ext uri="{FF2B5EF4-FFF2-40B4-BE49-F238E27FC236}">
                <a16:creationId xmlns:a16="http://schemas.microsoft.com/office/drawing/2014/main" id="{0738631B-1BD4-7178-4C37-BBE7F8C42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18D0A-D6B3-D2A1-051D-D27405A3BEB7}"/>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69591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36E8-7265-8515-7A07-EFA936337F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F579A-B3FD-59AF-FBA7-1ABA3062F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1BCDA-108A-A10D-2B52-FF68520BE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C07E56-BED9-172B-76E7-2EA9F6968F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8A83C-EA95-6C63-F828-D5F525E4B5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75848-2963-8088-3C76-6303526E323E}"/>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8" name="Footer Placeholder 7">
            <a:extLst>
              <a:ext uri="{FF2B5EF4-FFF2-40B4-BE49-F238E27FC236}">
                <a16:creationId xmlns:a16="http://schemas.microsoft.com/office/drawing/2014/main" id="{F1DC5DBA-A062-E761-0A2E-7507D57D54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C4E1F7-E7DE-1193-2CFC-F94E7D657D41}"/>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25684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4800-A0F1-1876-44A3-FFC89B5EC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480F69-128A-5D64-CB38-5FA362F3F6A3}"/>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4" name="Footer Placeholder 3">
            <a:extLst>
              <a:ext uri="{FF2B5EF4-FFF2-40B4-BE49-F238E27FC236}">
                <a16:creationId xmlns:a16="http://schemas.microsoft.com/office/drawing/2014/main" id="{39526567-AB5F-464F-E2DC-BE71E4C7E6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2B309-B633-4745-2F1E-00BF9AB2F0DC}"/>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193892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3D5FE-2DF5-E746-FC5F-6ADE9FD98AE8}"/>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3" name="Footer Placeholder 2">
            <a:extLst>
              <a:ext uri="{FF2B5EF4-FFF2-40B4-BE49-F238E27FC236}">
                <a16:creationId xmlns:a16="http://schemas.microsoft.com/office/drawing/2014/main" id="{B50555EE-F72C-DF0D-3E7A-E22CF205F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E15DE3-95EF-87C2-31AC-4CEFA1F69DEA}"/>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558725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ED61-3641-721B-2503-2EE021CFE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B4D728-1E03-803A-D08E-F2EE134C3A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159862-FFD6-9E0A-7DBF-12B6BB1FA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5BEF1-1CE4-DD6F-24B6-022D1E7DFF84}"/>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6" name="Footer Placeholder 5">
            <a:extLst>
              <a:ext uri="{FF2B5EF4-FFF2-40B4-BE49-F238E27FC236}">
                <a16:creationId xmlns:a16="http://schemas.microsoft.com/office/drawing/2014/main" id="{E3554669-FB06-7E1C-3B9D-33B1656C5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4F7D-9913-486F-94CE-5F8C346FAF5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160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EB91-0C52-4495-B72D-59AB95F2C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C65DED-2583-A6D4-D44D-5DAC8F22A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6255B-10E9-9AD6-A50C-08712E70C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7C1EF-77F0-87E7-86CD-7BBDD42DC106}"/>
              </a:ext>
            </a:extLst>
          </p:cNvPr>
          <p:cNvSpPr>
            <a:spLocks noGrp="1"/>
          </p:cNvSpPr>
          <p:nvPr>
            <p:ph type="dt" sz="half" idx="10"/>
          </p:nvPr>
        </p:nvSpPr>
        <p:spPr/>
        <p:txBody>
          <a:bodyPr/>
          <a:lstStyle/>
          <a:p>
            <a:fld id="{770CB9C1-0CB5-2C43-ABC0-3B5FD2F1665C}" type="datetimeFigureOut">
              <a:rPr lang="en-US" smtClean="0"/>
              <a:t>12/11/23</a:t>
            </a:fld>
            <a:endParaRPr lang="en-US"/>
          </a:p>
        </p:txBody>
      </p:sp>
      <p:sp>
        <p:nvSpPr>
          <p:cNvPr id="6" name="Footer Placeholder 5">
            <a:extLst>
              <a:ext uri="{FF2B5EF4-FFF2-40B4-BE49-F238E27FC236}">
                <a16:creationId xmlns:a16="http://schemas.microsoft.com/office/drawing/2014/main" id="{059876C3-CDDF-497F-4CDC-BD7E30D072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D8C22-7CA7-57B0-E55B-E62EFFBDE60C}"/>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4258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2C116-AA84-2377-4CB4-46A1611378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6C8D1-2E6D-D0C5-D40A-BEE3AB26E5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EC214-C83C-A151-5775-EC1AC0B3C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CB9C1-0CB5-2C43-ABC0-3B5FD2F1665C}" type="datetimeFigureOut">
              <a:rPr lang="en-US" smtClean="0"/>
              <a:t>12/11/23</a:t>
            </a:fld>
            <a:endParaRPr lang="en-US"/>
          </a:p>
        </p:txBody>
      </p:sp>
      <p:sp>
        <p:nvSpPr>
          <p:cNvPr id="5" name="Footer Placeholder 4">
            <a:extLst>
              <a:ext uri="{FF2B5EF4-FFF2-40B4-BE49-F238E27FC236}">
                <a16:creationId xmlns:a16="http://schemas.microsoft.com/office/drawing/2014/main" id="{B9B340E4-AFDA-282E-7632-8F88C6097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45F020-CED2-013D-2922-5D67D8BC0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A894B-E508-6845-A8BF-76ECF6714DA3}" type="slidenum">
              <a:rPr lang="en-US" smtClean="0"/>
              <a:t>‹#›</a:t>
            </a:fld>
            <a:endParaRPr lang="en-US"/>
          </a:p>
        </p:txBody>
      </p:sp>
    </p:spTree>
    <p:extLst>
      <p:ext uri="{BB962C8B-B14F-4D97-AF65-F5344CB8AC3E}">
        <p14:creationId xmlns:p14="http://schemas.microsoft.com/office/powerpoint/2010/main" val="3260797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0A6D-61C1-E08C-0682-59E0A5CE53C6}"/>
              </a:ext>
            </a:extLst>
          </p:cNvPr>
          <p:cNvSpPr>
            <a:spLocks noGrp="1"/>
          </p:cNvSpPr>
          <p:nvPr>
            <p:ph type="ctrTitle"/>
          </p:nvPr>
        </p:nvSpPr>
        <p:spPr/>
        <p:txBody>
          <a:bodyPr>
            <a:normAutofit fontScale="90000"/>
          </a:bodyPr>
          <a:lstStyle/>
          <a:p>
            <a:r>
              <a:rPr lang="en-CA" b="0" i="0" dirty="0">
                <a:solidFill>
                  <a:srgbClr val="212529"/>
                </a:solidFill>
                <a:effectLst/>
                <a:latin typeface="-apple-system"/>
              </a:rPr>
              <a:t>CM20315 - Machine Learning</a:t>
            </a:r>
            <a:br>
              <a:rPr lang="en-CA" b="0" i="0" dirty="0">
                <a:solidFill>
                  <a:srgbClr val="212529"/>
                </a:solidFill>
                <a:effectLst/>
                <a:latin typeface="-apple-system"/>
              </a:rPr>
            </a:br>
            <a:endParaRPr lang="en-US" dirty="0"/>
          </a:p>
        </p:txBody>
      </p:sp>
      <p:pic>
        <p:nvPicPr>
          <p:cNvPr id="8" name="Picture 7">
            <a:extLst>
              <a:ext uri="{FF2B5EF4-FFF2-40B4-BE49-F238E27FC236}">
                <a16:creationId xmlns:a16="http://schemas.microsoft.com/office/drawing/2014/main" id="{116311EE-E9F1-9F11-7353-2C7CDEE335DA}"/>
              </a:ext>
            </a:extLst>
          </p:cNvPr>
          <p:cNvPicPr>
            <a:picLocks noChangeAspect="1"/>
          </p:cNvPicPr>
          <p:nvPr/>
        </p:nvPicPr>
        <p:blipFill>
          <a:blip r:embed="rId2"/>
          <a:stretch>
            <a:fillRect/>
          </a:stretch>
        </p:blipFill>
        <p:spPr>
          <a:xfrm>
            <a:off x="0" y="-36426"/>
            <a:ext cx="2730500" cy="1130300"/>
          </a:xfrm>
          <a:prstGeom prst="rect">
            <a:avLst/>
          </a:prstGeom>
        </p:spPr>
      </p:pic>
      <p:pic>
        <p:nvPicPr>
          <p:cNvPr id="1026" name="Picture 2" descr="How to silence your phone – Don't be an annoyance! | | Resource Centre by  Reliance Digital">
            <a:extLst>
              <a:ext uri="{FF2B5EF4-FFF2-40B4-BE49-F238E27FC236}">
                <a16:creationId xmlns:a16="http://schemas.microsoft.com/office/drawing/2014/main" id="{F08C61C2-4357-0DD0-BE11-0832EA1F48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38146" y="4426325"/>
            <a:ext cx="4315708" cy="18471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67157D68-BF36-C895-B1E7-35863FF886EA}"/>
              </a:ext>
            </a:extLst>
          </p:cNvPr>
          <p:cNvSpPr>
            <a:spLocks noGrp="1"/>
          </p:cNvSpPr>
          <p:nvPr>
            <p:ph type="subTitle" idx="1"/>
          </p:nvPr>
        </p:nvSpPr>
        <p:spPr>
          <a:xfrm>
            <a:off x="1524000" y="3078759"/>
            <a:ext cx="9144000" cy="1398863"/>
          </a:xfrm>
        </p:spPr>
        <p:txBody>
          <a:bodyPr/>
          <a:lstStyle/>
          <a:p>
            <a:r>
              <a:rPr lang="en-US" dirty="0"/>
              <a:t>Prof. Simon Prince </a:t>
            </a:r>
          </a:p>
          <a:p>
            <a:r>
              <a:rPr lang="en-US" dirty="0">
                <a:solidFill>
                  <a:srgbClr val="212529"/>
                </a:solidFill>
                <a:latin typeface="-apple-system"/>
              </a:rPr>
              <a:t>12. Transformers, Large Language Models and </a:t>
            </a:r>
            <a:r>
              <a:rPr lang="en-US" dirty="0" err="1">
                <a:solidFill>
                  <a:srgbClr val="212529"/>
                </a:solidFill>
                <a:latin typeface="-apple-system"/>
              </a:rPr>
              <a:t>ChatGPT</a:t>
            </a:r>
            <a:endParaRPr lang="en-CA" dirty="0">
              <a:solidFill>
                <a:srgbClr val="212529"/>
              </a:solidFill>
              <a:latin typeface="-apple-system"/>
            </a:endParaRPr>
          </a:p>
        </p:txBody>
      </p:sp>
    </p:spTree>
    <p:extLst>
      <p:ext uri="{BB962C8B-B14F-4D97-AF65-F5344CB8AC3E}">
        <p14:creationId xmlns:p14="http://schemas.microsoft.com/office/powerpoint/2010/main" val="153407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
        <p:nvSpPr>
          <p:cNvPr id="3" name="Oval 2">
            <a:extLst>
              <a:ext uri="{FF2B5EF4-FFF2-40B4-BE49-F238E27FC236}">
                <a16:creationId xmlns:a16="http://schemas.microsoft.com/office/drawing/2014/main" id="{393ED11B-FDB2-47BE-AD7B-2D8AB8358438}"/>
              </a:ext>
            </a:extLst>
          </p:cNvPr>
          <p:cNvSpPr/>
          <p:nvPr/>
        </p:nvSpPr>
        <p:spPr>
          <a:xfrm>
            <a:off x="8411269" y="3142873"/>
            <a:ext cx="834332" cy="514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5BA926D-5500-438C-8BAE-C8E26C4DDBAC}"/>
              </a:ext>
            </a:extLst>
          </p:cNvPr>
          <p:cNvSpPr/>
          <p:nvPr/>
        </p:nvSpPr>
        <p:spPr>
          <a:xfrm>
            <a:off x="1490693" y="2780545"/>
            <a:ext cx="1373619" cy="568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D05307C4-65F3-4090-93FC-E94057A24665}"/>
              </a:ext>
            </a:extLst>
          </p:cNvPr>
          <p:cNvSpPr txBox="1"/>
          <p:nvPr/>
        </p:nvSpPr>
        <p:spPr>
          <a:xfrm>
            <a:off x="896337" y="4353001"/>
            <a:ext cx="10978752" cy="1200329"/>
          </a:xfrm>
          <a:prstGeom prst="rect">
            <a:avLst/>
          </a:prstGeom>
          <a:noFill/>
        </p:spPr>
        <p:txBody>
          <a:bodyPr wrap="square" rtlCol="0">
            <a:spAutoFit/>
          </a:bodyPr>
          <a:lstStyle/>
          <a:p>
            <a:r>
              <a:rPr lang="en-CA" sz="2400" dirty="0"/>
              <a:t>The word </a:t>
            </a:r>
            <a:r>
              <a:rPr lang="en-CA" sz="2400" dirty="0">
                <a:solidFill>
                  <a:srgbClr val="F7901C"/>
                </a:solidFill>
              </a:rPr>
              <a:t>their</a:t>
            </a:r>
            <a:r>
              <a:rPr lang="en-CA" sz="2400" dirty="0"/>
              <a:t> must “attend to” the word </a:t>
            </a:r>
            <a:r>
              <a:rPr lang="en-CA" sz="2400" dirty="0">
                <a:solidFill>
                  <a:srgbClr val="F7901C"/>
                </a:solidFill>
              </a:rPr>
              <a:t>restaurant.</a:t>
            </a:r>
          </a:p>
          <a:p>
            <a:endParaRPr lang="en-CA" sz="2400" dirty="0"/>
          </a:p>
          <a:p>
            <a:endParaRPr lang="en-CA" sz="2400" dirty="0">
              <a:solidFill>
                <a:srgbClr val="F7901C"/>
              </a:solidFill>
            </a:endParaRPr>
          </a:p>
        </p:txBody>
      </p:sp>
    </p:spTree>
    <p:extLst>
      <p:ext uri="{BB962C8B-B14F-4D97-AF65-F5344CB8AC3E}">
        <p14:creationId xmlns:p14="http://schemas.microsoft.com/office/powerpoint/2010/main" val="10212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5307C4-65F3-4090-93FC-E94057A24665}"/>
              </a:ext>
            </a:extLst>
          </p:cNvPr>
          <p:cNvSpPr txBox="1"/>
          <p:nvPr/>
        </p:nvSpPr>
        <p:spPr>
          <a:xfrm>
            <a:off x="896337" y="4353001"/>
            <a:ext cx="10978752" cy="2308324"/>
          </a:xfrm>
          <a:prstGeom prst="rect">
            <a:avLst/>
          </a:prstGeom>
          <a:noFill/>
        </p:spPr>
        <p:txBody>
          <a:bodyPr wrap="square" rtlCol="0">
            <a:spAutoFit/>
          </a:bodyPr>
          <a:lstStyle/>
          <a:p>
            <a:r>
              <a:rPr lang="en-CA" sz="2400" dirty="0"/>
              <a:t>The word </a:t>
            </a:r>
            <a:r>
              <a:rPr lang="en-CA" sz="2400" dirty="0">
                <a:solidFill>
                  <a:srgbClr val="F7901C"/>
                </a:solidFill>
              </a:rPr>
              <a:t>their</a:t>
            </a:r>
            <a:r>
              <a:rPr lang="en-CA" sz="2400" dirty="0"/>
              <a:t> must “attend to” the word </a:t>
            </a:r>
            <a:r>
              <a:rPr lang="en-CA" sz="2400" dirty="0">
                <a:solidFill>
                  <a:srgbClr val="F7901C"/>
                </a:solidFill>
              </a:rPr>
              <a:t>restaurant.</a:t>
            </a:r>
          </a:p>
          <a:p>
            <a:endParaRPr lang="en-CA" sz="2400" dirty="0"/>
          </a:p>
          <a:p>
            <a:r>
              <a:rPr lang="en-CA" sz="2400" dirty="0"/>
              <a:t>Conclusions:</a:t>
            </a:r>
            <a:br>
              <a:rPr lang="en-CA" sz="2400" dirty="0"/>
            </a:br>
            <a:endParaRPr lang="en-CA" sz="2400" dirty="0"/>
          </a:p>
          <a:p>
            <a:pPr marL="457200" indent="-457200">
              <a:buFont typeface="Arial" panose="020B0604020202020204" pitchFamily="34" charset="0"/>
              <a:buChar char="•"/>
            </a:pPr>
            <a:r>
              <a:rPr lang="en-US" sz="2400" b="0" i="0" dirty="0">
                <a:effectLst/>
                <a:latin typeface="Arial" panose="020B0604020202020204" pitchFamily="34" charset="0"/>
              </a:rPr>
              <a:t>Ther</a:t>
            </a:r>
            <a:r>
              <a:rPr lang="en-US" sz="2400" dirty="0">
                <a:latin typeface="Arial" panose="020B0604020202020204" pitchFamily="34" charset="0"/>
              </a:rPr>
              <a:t>e </a:t>
            </a:r>
            <a:r>
              <a:rPr lang="en-US" sz="2400" b="0" i="0" dirty="0">
                <a:effectLst/>
                <a:latin typeface="Arial" panose="020B0604020202020204" pitchFamily="34" charset="0"/>
              </a:rPr>
              <a:t>must be connections between the words.</a:t>
            </a:r>
          </a:p>
          <a:p>
            <a:pPr marL="457200" indent="-457200">
              <a:buFont typeface="Arial" panose="020B0604020202020204" pitchFamily="34" charset="0"/>
              <a:buChar char="•"/>
            </a:pPr>
            <a:r>
              <a:rPr lang="en-US" sz="2400" dirty="0">
                <a:latin typeface="Arial" panose="020B0604020202020204" pitchFamily="34" charset="0"/>
              </a:rPr>
              <a:t>T</a:t>
            </a:r>
            <a:r>
              <a:rPr lang="en-US" sz="2400" b="0" i="0" dirty="0">
                <a:effectLst/>
                <a:latin typeface="Arial" panose="020B0604020202020204" pitchFamily="34" charset="0"/>
              </a:rPr>
              <a:t>he strength of these connections will depend on the words themselves.</a:t>
            </a:r>
            <a:endParaRPr lang="en-CA" sz="2400" dirty="0">
              <a:solidFill>
                <a:srgbClr val="F7901C"/>
              </a:solidFill>
            </a:endParaRPr>
          </a:p>
        </p:txBody>
      </p:sp>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
        <p:nvSpPr>
          <p:cNvPr id="3" name="Oval 2">
            <a:extLst>
              <a:ext uri="{FF2B5EF4-FFF2-40B4-BE49-F238E27FC236}">
                <a16:creationId xmlns:a16="http://schemas.microsoft.com/office/drawing/2014/main" id="{393ED11B-FDB2-47BE-AD7B-2D8AB8358438}"/>
              </a:ext>
            </a:extLst>
          </p:cNvPr>
          <p:cNvSpPr/>
          <p:nvPr/>
        </p:nvSpPr>
        <p:spPr>
          <a:xfrm>
            <a:off x="8411269" y="3142873"/>
            <a:ext cx="834332" cy="514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5BA926D-5500-438C-8BAE-C8E26C4DDBAC}"/>
              </a:ext>
            </a:extLst>
          </p:cNvPr>
          <p:cNvSpPr/>
          <p:nvPr/>
        </p:nvSpPr>
        <p:spPr>
          <a:xfrm>
            <a:off x="1490693" y="2780545"/>
            <a:ext cx="1373619" cy="568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1473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solidFill>
                  <a:srgbClr val="D18362"/>
                </a:solidFill>
              </a:rPr>
              <a:t>Dot-product self-attention</a:t>
            </a:r>
          </a:p>
          <a:p>
            <a:r>
              <a:rPr lang="en-US" dirty="0"/>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288129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solidFill>
                  <a:schemeClr val="bg1"/>
                </a:solidFill>
              </a:rPr>
              <a:t>N outputs are weighted sums of these values</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spTree>
    <p:extLst>
      <p:ext uri="{BB962C8B-B14F-4D97-AF65-F5344CB8AC3E}">
        <p14:creationId xmlns:p14="http://schemas.microsoft.com/office/powerpoint/2010/main" val="396617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t>N outputs are weighted sums of these values</a:t>
            </a:r>
          </a:p>
          <a:p>
            <a:endParaRPr lang="en-US" dirty="0"/>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pic>
        <p:nvPicPr>
          <p:cNvPr id="6" name="Picture 5">
            <a:extLst>
              <a:ext uri="{FF2B5EF4-FFF2-40B4-BE49-F238E27FC236}">
                <a16:creationId xmlns:a16="http://schemas.microsoft.com/office/drawing/2014/main" id="{39075E53-1AC4-5199-71D5-4346435429E1}"/>
              </a:ext>
            </a:extLst>
          </p:cNvPr>
          <p:cNvPicPr>
            <a:picLocks noChangeAspect="1"/>
          </p:cNvPicPr>
          <p:nvPr/>
        </p:nvPicPr>
        <p:blipFill>
          <a:blip r:embed="rId3"/>
          <a:stretch>
            <a:fillRect/>
          </a:stretch>
        </p:blipFill>
        <p:spPr>
          <a:xfrm>
            <a:off x="3756231" y="4346197"/>
            <a:ext cx="4366491" cy="1134855"/>
          </a:xfrm>
          <a:prstGeom prst="rect">
            <a:avLst/>
          </a:prstGeom>
        </p:spPr>
      </p:pic>
    </p:spTree>
    <p:extLst>
      <p:ext uri="{BB962C8B-B14F-4D97-AF65-F5344CB8AC3E}">
        <p14:creationId xmlns:p14="http://schemas.microsoft.com/office/powerpoint/2010/main" val="287977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t>N outputs are weighted sums of these values</a:t>
            </a:r>
          </a:p>
          <a:p>
            <a:endParaRPr lang="en-US" dirty="0"/>
          </a:p>
          <a:p>
            <a:endParaRPr lang="en-US" dirty="0"/>
          </a:p>
          <a:p>
            <a:endParaRPr lang="en-US" dirty="0"/>
          </a:p>
          <a:p>
            <a:r>
              <a:rPr lang="en-US" dirty="0"/>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pic>
        <p:nvPicPr>
          <p:cNvPr id="6" name="Picture 5">
            <a:extLst>
              <a:ext uri="{FF2B5EF4-FFF2-40B4-BE49-F238E27FC236}">
                <a16:creationId xmlns:a16="http://schemas.microsoft.com/office/drawing/2014/main" id="{BD4D09B2-3D17-5F4A-D3C7-39CD252A6FD9}"/>
              </a:ext>
            </a:extLst>
          </p:cNvPr>
          <p:cNvPicPr>
            <a:picLocks noChangeAspect="1"/>
          </p:cNvPicPr>
          <p:nvPr/>
        </p:nvPicPr>
        <p:blipFill>
          <a:blip r:embed="rId3"/>
          <a:stretch>
            <a:fillRect/>
          </a:stretch>
        </p:blipFill>
        <p:spPr>
          <a:xfrm>
            <a:off x="3756231" y="4346197"/>
            <a:ext cx="4366491" cy="1134855"/>
          </a:xfrm>
          <a:prstGeom prst="rect">
            <a:avLst/>
          </a:prstGeom>
        </p:spPr>
      </p:pic>
    </p:spTree>
    <p:extLst>
      <p:ext uri="{BB962C8B-B14F-4D97-AF65-F5344CB8AC3E}">
        <p14:creationId xmlns:p14="http://schemas.microsoft.com/office/powerpoint/2010/main" val="174011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rotWithShape="1">
          <a:blip r:embed="rId2"/>
          <a:srcRect t="7648" r="67789"/>
          <a:stretch/>
        </p:blipFill>
        <p:spPr>
          <a:xfrm>
            <a:off x="717880" y="2253343"/>
            <a:ext cx="3505777" cy="3446701"/>
          </a:xfrm>
          <a:prstGeom prst="rect">
            <a:avLst/>
          </a:prstGeom>
        </p:spPr>
      </p:pic>
    </p:spTree>
    <p:extLst>
      <p:ext uri="{BB962C8B-B14F-4D97-AF65-F5344CB8AC3E}">
        <p14:creationId xmlns:p14="http://schemas.microsoft.com/office/powerpoint/2010/main" val="85453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rotWithShape="1">
          <a:blip r:embed="rId2"/>
          <a:srcRect t="7939" r="33184"/>
          <a:stretch/>
        </p:blipFill>
        <p:spPr>
          <a:xfrm>
            <a:off x="717881" y="2264229"/>
            <a:ext cx="7272234" cy="3435815"/>
          </a:xfrm>
          <a:prstGeom prst="rect">
            <a:avLst/>
          </a:prstGeom>
        </p:spPr>
      </p:pic>
    </p:spTree>
    <p:extLst>
      <p:ext uri="{BB962C8B-B14F-4D97-AF65-F5344CB8AC3E}">
        <p14:creationId xmlns:p14="http://schemas.microsoft.com/office/powerpoint/2010/main" val="349700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a:blip r:embed="rId2"/>
          <a:stretch>
            <a:fillRect/>
          </a:stretch>
        </p:blipFill>
        <p:spPr>
          <a:xfrm>
            <a:off x="717880" y="1967917"/>
            <a:ext cx="10883925" cy="3732127"/>
          </a:xfrm>
          <a:prstGeom prst="rect">
            <a:avLst/>
          </a:prstGeom>
        </p:spPr>
      </p:pic>
    </p:spTree>
    <p:extLst>
      <p:ext uri="{BB962C8B-B14F-4D97-AF65-F5344CB8AC3E}">
        <p14:creationId xmlns:p14="http://schemas.microsoft.com/office/powerpoint/2010/main" val="256182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B2C6-D466-F6B1-F728-998E2388A95E}"/>
              </a:ext>
            </a:extLst>
          </p:cNvPr>
          <p:cNvSpPr>
            <a:spLocks noGrp="1"/>
          </p:cNvSpPr>
          <p:nvPr>
            <p:ph type="title"/>
          </p:nvPr>
        </p:nvSpPr>
        <p:spPr/>
        <p:txBody>
          <a:bodyPr/>
          <a:lstStyle/>
          <a:p>
            <a:r>
              <a:rPr lang="en-US" dirty="0"/>
              <a:t>Attention weights</a:t>
            </a:r>
          </a:p>
        </p:txBody>
      </p:sp>
      <p:pic>
        <p:nvPicPr>
          <p:cNvPr id="4" name="Picture 3">
            <a:extLst>
              <a:ext uri="{FF2B5EF4-FFF2-40B4-BE49-F238E27FC236}">
                <a16:creationId xmlns:a16="http://schemas.microsoft.com/office/drawing/2014/main" id="{2369F2C6-45F6-2B4F-EAFB-A2482F63AE60}"/>
              </a:ext>
            </a:extLst>
          </p:cNvPr>
          <p:cNvPicPr>
            <a:picLocks noChangeAspect="1"/>
          </p:cNvPicPr>
          <p:nvPr/>
        </p:nvPicPr>
        <p:blipFill>
          <a:blip r:embed="rId2"/>
          <a:stretch>
            <a:fillRect/>
          </a:stretch>
        </p:blipFill>
        <p:spPr>
          <a:xfrm>
            <a:off x="4462236" y="2681288"/>
            <a:ext cx="2657021" cy="911819"/>
          </a:xfrm>
          <a:prstGeom prst="rect">
            <a:avLst/>
          </a:prstGeom>
        </p:spPr>
      </p:pic>
      <p:sp>
        <p:nvSpPr>
          <p:cNvPr id="7" name="Content Placeholder 2">
            <a:extLst>
              <a:ext uri="{FF2B5EF4-FFF2-40B4-BE49-F238E27FC236}">
                <a16:creationId xmlns:a16="http://schemas.microsoft.com/office/drawing/2014/main" id="{E1EFFDAB-0EAB-C1EC-51C0-9E48E0D1D087}"/>
              </a:ext>
            </a:extLst>
          </p:cNvPr>
          <p:cNvSpPr>
            <a:spLocks noGrp="1"/>
          </p:cNvSpPr>
          <p:nvPr>
            <p:ph idx="1"/>
          </p:nvPr>
        </p:nvSpPr>
        <p:spPr>
          <a:xfrm>
            <a:off x="838200" y="1825625"/>
            <a:ext cx="10515600" cy="4351338"/>
          </a:xfrm>
        </p:spPr>
        <p:txBody>
          <a:bodyPr>
            <a:normAutofit/>
          </a:bodyPr>
          <a:lstStyle/>
          <a:p>
            <a:r>
              <a:rPr lang="en-US" dirty="0"/>
              <a:t>Compute N “</a:t>
            </a:r>
            <a:r>
              <a:rPr lang="en-US" dirty="0">
                <a:solidFill>
                  <a:srgbClr val="D18362"/>
                </a:solidFill>
              </a:rPr>
              <a:t>queries</a:t>
            </a:r>
            <a:r>
              <a:rPr lang="en-US" dirty="0"/>
              <a:t>” and N “</a:t>
            </a:r>
            <a:r>
              <a:rPr lang="en-US" dirty="0">
                <a:solidFill>
                  <a:srgbClr val="D18362"/>
                </a:solidFill>
              </a:rPr>
              <a:t>keys</a:t>
            </a:r>
            <a:r>
              <a:rPr lang="en-US" dirty="0"/>
              <a:t>” from input</a:t>
            </a:r>
          </a:p>
          <a:p>
            <a:endParaRPr lang="en-US" dirty="0"/>
          </a:p>
          <a:p>
            <a:endParaRPr lang="en-US" dirty="0"/>
          </a:p>
          <a:p>
            <a:endParaRPr lang="en-US" dirty="0"/>
          </a:p>
          <a:p>
            <a:r>
              <a:rPr lang="en-US" dirty="0"/>
              <a:t>Calculate similarity and pass through </a:t>
            </a:r>
            <a:r>
              <a:rPr lang="en-US" dirty="0" err="1"/>
              <a:t>softmax</a:t>
            </a:r>
            <a:r>
              <a:rPr lang="en-US" dirty="0"/>
              <a:t>:</a:t>
            </a:r>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3" name="Picture 2">
            <a:extLst>
              <a:ext uri="{FF2B5EF4-FFF2-40B4-BE49-F238E27FC236}">
                <a16:creationId xmlns:a16="http://schemas.microsoft.com/office/drawing/2014/main" id="{124AC7CF-8E61-FD48-1B2D-251B75B44FAB}"/>
              </a:ext>
            </a:extLst>
          </p:cNvPr>
          <p:cNvPicPr>
            <a:picLocks noChangeAspect="1"/>
          </p:cNvPicPr>
          <p:nvPr/>
        </p:nvPicPr>
        <p:blipFill>
          <a:blip r:embed="rId3"/>
          <a:stretch>
            <a:fillRect/>
          </a:stretch>
        </p:blipFill>
        <p:spPr>
          <a:xfrm>
            <a:off x="3458935" y="4705532"/>
            <a:ext cx="5274129" cy="1378676"/>
          </a:xfrm>
          <a:prstGeom prst="rect">
            <a:avLst/>
          </a:prstGeom>
        </p:spPr>
      </p:pic>
    </p:spTree>
    <p:extLst>
      <p:ext uri="{BB962C8B-B14F-4D97-AF65-F5344CB8AC3E}">
        <p14:creationId xmlns:p14="http://schemas.microsoft.com/office/powerpoint/2010/main" val="316106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5B32-E0E1-8AB9-7A2D-881C3C69B916}"/>
              </a:ext>
            </a:extLst>
          </p:cNvPr>
          <p:cNvSpPr>
            <a:spLocks noGrp="1"/>
          </p:cNvSpPr>
          <p:nvPr>
            <p:ph type="title"/>
          </p:nvPr>
        </p:nvSpPr>
        <p:spPr/>
        <p:txBody>
          <a:bodyPr/>
          <a:lstStyle/>
          <a:p>
            <a:r>
              <a:rPr lang="en-US" dirty="0"/>
              <a:t>Natural language processing (NLP)</a:t>
            </a:r>
          </a:p>
        </p:txBody>
      </p:sp>
      <p:sp>
        <p:nvSpPr>
          <p:cNvPr id="3" name="Content Placeholder 2">
            <a:extLst>
              <a:ext uri="{FF2B5EF4-FFF2-40B4-BE49-F238E27FC236}">
                <a16:creationId xmlns:a16="http://schemas.microsoft.com/office/drawing/2014/main" id="{EA35372A-66CA-2D3B-FAF5-688E51574A49}"/>
              </a:ext>
            </a:extLst>
          </p:cNvPr>
          <p:cNvSpPr>
            <a:spLocks noGrp="1"/>
          </p:cNvSpPr>
          <p:nvPr>
            <p:ph idx="1"/>
          </p:nvPr>
        </p:nvSpPr>
        <p:spPr/>
        <p:txBody>
          <a:bodyPr/>
          <a:lstStyle/>
          <a:p>
            <a:r>
              <a:rPr lang="en-US" dirty="0"/>
              <a:t>Translation</a:t>
            </a:r>
          </a:p>
          <a:p>
            <a:r>
              <a:rPr lang="en-US" dirty="0"/>
              <a:t>Question answering</a:t>
            </a:r>
          </a:p>
          <a:p>
            <a:r>
              <a:rPr lang="en-US" dirty="0"/>
              <a:t>Summarizing</a:t>
            </a:r>
          </a:p>
          <a:p>
            <a:r>
              <a:rPr lang="en-US" dirty="0"/>
              <a:t>Generating new text</a:t>
            </a:r>
          </a:p>
          <a:p>
            <a:r>
              <a:rPr lang="en-US" dirty="0"/>
              <a:t>Correcting spelling and grammar</a:t>
            </a:r>
          </a:p>
          <a:p>
            <a:r>
              <a:rPr lang="en-US" dirty="0"/>
              <a:t>Finding entities</a:t>
            </a:r>
          </a:p>
          <a:p>
            <a:r>
              <a:rPr lang="en-US" dirty="0"/>
              <a:t>Classifying bodies of text</a:t>
            </a:r>
          </a:p>
          <a:p>
            <a:r>
              <a:rPr lang="en-US" dirty="0"/>
              <a:t>Changing style etc.</a:t>
            </a:r>
          </a:p>
        </p:txBody>
      </p:sp>
    </p:spTree>
    <p:extLst>
      <p:ext uri="{BB962C8B-B14F-4D97-AF65-F5344CB8AC3E}">
        <p14:creationId xmlns:p14="http://schemas.microsoft.com/office/powerpoint/2010/main" val="193049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B2C6-D466-F6B1-F728-998E2388A95E}"/>
              </a:ext>
            </a:extLst>
          </p:cNvPr>
          <p:cNvSpPr>
            <a:spLocks noGrp="1"/>
          </p:cNvSpPr>
          <p:nvPr>
            <p:ph type="title"/>
          </p:nvPr>
        </p:nvSpPr>
        <p:spPr/>
        <p:txBody>
          <a:bodyPr/>
          <a:lstStyle/>
          <a:p>
            <a:r>
              <a:rPr lang="en-US" dirty="0"/>
              <a:t>Attention weights</a:t>
            </a:r>
          </a:p>
        </p:txBody>
      </p:sp>
      <p:pic>
        <p:nvPicPr>
          <p:cNvPr id="4" name="Picture 3">
            <a:extLst>
              <a:ext uri="{FF2B5EF4-FFF2-40B4-BE49-F238E27FC236}">
                <a16:creationId xmlns:a16="http://schemas.microsoft.com/office/drawing/2014/main" id="{2369F2C6-45F6-2B4F-EAFB-A2482F63AE60}"/>
              </a:ext>
            </a:extLst>
          </p:cNvPr>
          <p:cNvPicPr>
            <a:picLocks noChangeAspect="1"/>
          </p:cNvPicPr>
          <p:nvPr/>
        </p:nvPicPr>
        <p:blipFill>
          <a:blip r:embed="rId2"/>
          <a:stretch>
            <a:fillRect/>
          </a:stretch>
        </p:blipFill>
        <p:spPr>
          <a:xfrm>
            <a:off x="4462236" y="2681288"/>
            <a:ext cx="2657021" cy="911819"/>
          </a:xfrm>
          <a:prstGeom prst="rect">
            <a:avLst/>
          </a:prstGeom>
        </p:spPr>
      </p:pic>
      <p:sp>
        <p:nvSpPr>
          <p:cNvPr id="7" name="Content Placeholder 2">
            <a:extLst>
              <a:ext uri="{FF2B5EF4-FFF2-40B4-BE49-F238E27FC236}">
                <a16:creationId xmlns:a16="http://schemas.microsoft.com/office/drawing/2014/main" id="{E1EFFDAB-0EAB-C1EC-51C0-9E48E0D1D087}"/>
              </a:ext>
            </a:extLst>
          </p:cNvPr>
          <p:cNvSpPr>
            <a:spLocks noGrp="1"/>
          </p:cNvSpPr>
          <p:nvPr>
            <p:ph idx="1"/>
          </p:nvPr>
        </p:nvSpPr>
        <p:spPr>
          <a:xfrm>
            <a:off x="838200" y="1825625"/>
            <a:ext cx="10515600" cy="4351338"/>
          </a:xfrm>
        </p:spPr>
        <p:txBody>
          <a:bodyPr>
            <a:normAutofit/>
          </a:bodyPr>
          <a:lstStyle/>
          <a:p>
            <a:r>
              <a:rPr lang="en-US" dirty="0"/>
              <a:t>Compute N “</a:t>
            </a:r>
            <a:r>
              <a:rPr lang="en-US" dirty="0">
                <a:solidFill>
                  <a:srgbClr val="D18362"/>
                </a:solidFill>
              </a:rPr>
              <a:t>queries</a:t>
            </a:r>
            <a:r>
              <a:rPr lang="en-US" dirty="0"/>
              <a:t>” and N “</a:t>
            </a:r>
            <a:r>
              <a:rPr lang="en-US" dirty="0">
                <a:solidFill>
                  <a:srgbClr val="D18362"/>
                </a:solidFill>
              </a:rPr>
              <a:t>keys</a:t>
            </a:r>
            <a:r>
              <a:rPr lang="en-US" dirty="0"/>
              <a:t>” from input</a:t>
            </a:r>
          </a:p>
          <a:p>
            <a:endParaRPr lang="en-US" dirty="0"/>
          </a:p>
          <a:p>
            <a:endParaRPr lang="en-US" dirty="0"/>
          </a:p>
          <a:p>
            <a:endParaRPr lang="en-US" dirty="0"/>
          </a:p>
          <a:p>
            <a:r>
              <a:rPr lang="en-US" dirty="0"/>
              <a:t>Take </a:t>
            </a:r>
            <a:r>
              <a:rPr lang="en-US" dirty="0">
                <a:solidFill>
                  <a:srgbClr val="D18362"/>
                </a:solidFill>
              </a:rPr>
              <a:t>dot products </a:t>
            </a:r>
            <a:r>
              <a:rPr lang="en-US" dirty="0"/>
              <a:t>and pass through </a:t>
            </a:r>
            <a:r>
              <a:rPr lang="en-US" dirty="0" err="1"/>
              <a:t>softmax</a:t>
            </a:r>
            <a:r>
              <a:rPr lang="en-US" dirty="0"/>
              <a:t>:</a:t>
            </a:r>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9" name="Picture 8">
            <a:extLst>
              <a:ext uri="{FF2B5EF4-FFF2-40B4-BE49-F238E27FC236}">
                <a16:creationId xmlns:a16="http://schemas.microsoft.com/office/drawing/2014/main" id="{941DA4C8-A32D-FCD8-6532-1470826DCF39}"/>
              </a:ext>
            </a:extLst>
          </p:cNvPr>
          <p:cNvPicPr>
            <a:picLocks noChangeAspect="1"/>
          </p:cNvPicPr>
          <p:nvPr/>
        </p:nvPicPr>
        <p:blipFill>
          <a:blip r:embed="rId3"/>
          <a:stretch>
            <a:fillRect/>
          </a:stretch>
        </p:blipFill>
        <p:spPr>
          <a:xfrm>
            <a:off x="3650342" y="4715679"/>
            <a:ext cx="4635500" cy="1468673"/>
          </a:xfrm>
          <a:prstGeom prst="rect">
            <a:avLst/>
          </a:prstGeom>
        </p:spPr>
      </p:pic>
    </p:spTree>
    <p:extLst>
      <p:ext uri="{BB962C8B-B14F-4D97-AF65-F5344CB8AC3E}">
        <p14:creationId xmlns:p14="http://schemas.microsoft.com/office/powerpoint/2010/main" val="4060075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FCA3-2CBD-F828-B634-B6C575CBE287}"/>
              </a:ext>
            </a:extLst>
          </p:cNvPr>
          <p:cNvSpPr>
            <a:spLocks noGrp="1"/>
          </p:cNvSpPr>
          <p:nvPr>
            <p:ph type="title"/>
          </p:nvPr>
        </p:nvSpPr>
        <p:spPr/>
        <p:txBody>
          <a:bodyPr/>
          <a:lstStyle/>
          <a:p>
            <a:r>
              <a:rPr lang="en-US" dirty="0"/>
              <a:t>Dot product = measure of similarity</a:t>
            </a:r>
          </a:p>
        </p:txBody>
      </p:sp>
      <p:pic>
        <p:nvPicPr>
          <p:cNvPr id="1028" name="Picture 4">
            <a:extLst>
              <a:ext uri="{FF2B5EF4-FFF2-40B4-BE49-F238E27FC236}">
                <a16:creationId xmlns:a16="http://schemas.microsoft.com/office/drawing/2014/main" id="{23BECD95-3021-DE2A-F7F1-78B45E02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3" y="3054367"/>
            <a:ext cx="10439400" cy="2626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982935-D4DB-DBA2-32A0-F0E258309F64}"/>
              </a:ext>
            </a:extLst>
          </p:cNvPr>
          <p:cNvPicPr>
            <a:picLocks noChangeAspect="1"/>
          </p:cNvPicPr>
          <p:nvPr/>
        </p:nvPicPr>
        <p:blipFill>
          <a:blip r:embed="rId3"/>
          <a:stretch>
            <a:fillRect/>
          </a:stretch>
        </p:blipFill>
        <p:spPr>
          <a:xfrm>
            <a:off x="3967843" y="2167513"/>
            <a:ext cx="3429000" cy="520700"/>
          </a:xfrm>
          <a:prstGeom prst="rect">
            <a:avLst/>
          </a:prstGeom>
        </p:spPr>
      </p:pic>
    </p:spTree>
    <p:extLst>
      <p:ext uri="{BB962C8B-B14F-4D97-AF65-F5344CB8AC3E}">
        <p14:creationId xmlns:p14="http://schemas.microsoft.com/office/powerpoint/2010/main" val="352634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5307C4-65F3-4090-93FC-E94057A24665}"/>
              </a:ext>
            </a:extLst>
          </p:cNvPr>
          <p:cNvSpPr txBox="1"/>
          <p:nvPr/>
        </p:nvSpPr>
        <p:spPr>
          <a:xfrm>
            <a:off x="838200" y="3884915"/>
            <a:ext cx="10978752" cy="2677656"/>
          </a:xfrm>
          <a:prstGeom prst="rect">
            <a:avLst/>
          </a:prstGeom>
          <a:noFill/>
        </p:spPr>
        <p:txBody>
          <a:bodyPr wrap="square" rtlCol="0">
            <a:spAutoFit/>
          </a:bodyPr>
          <a:lstStyle/>
          <a:p>
            <a:r>
              <a:rPr lang="en-CA" sz="2400" dirty="0"/>
              <a:t>Conclusions:</a:t>
            </a:r>
            <a:br>
              <a:rPr lang="en-CA" sz="2400" dirty="0"/>
            </a:br>
            <a:endParaRPr lang="en-US" sz="2400" b="0" i="0" dirty="0">
              <a:effectLst/>
              <a:latin typeface="Arial" panose="020B0604020202020204" pitchFamily="34" charset="0"/>
            </a:endParaRPr>
          </a:p>
          <a:p>
            <a:pPr marL="457200" indent="-457200">
              <a:buFont typeface="Arial" panose="020B0604020202020204" pitchFamily="34" charset="0"/>
              <a:buChar char="•"/>
            </a:pPr>
            <a:r>
              <a:rPr lang="en-CA" sz="2400" dirty="0"/>
              <a:t>We need a model where parameters don’t increase with input length</a:t>
            </a:r>
          </a:p>
          <a:p>
            <a:pPr marL="457200" indent="-457200">
              <a:buFont typeface="Arial" panose="020B0604020202020204" pitchFamily="34" charset="0"/>
              <a:buChar char="•"/>
            </a:pPr>
            <a:endParaRPr lang="en-CA" sz="2400" dirty="0"/>
          </a:p>
          <a:p>
            <a:pPr marL="457200" indent="-457200">
              <a:buFont typeface="Arial" panose="020B0604020202020204" pitchFamily="34" charset="0"/>
              <a:buChar char="•"/>
            </a:pPr>
            <a:endParaRPr lang="en-CA" sz="2400" dirty="0"/>
          </a:p>
          <a:p>
            <a:pPr marL="457200" indent="-457200">
              <a:buFont typeface="Arial" panose="020B0604020202020204" pitchFamily="34" charset="0"/>
              <a:buChar char="•"/>
            </a:pPr>
            <a:r>
              <a:rPr lang="en-US" sz="2400" b="0" i="0" dirty="0">
                <a:effectLst/>
                <a:latin typeface="Arial" panose="020B0604020202020204" pitchFamily="34" charset="0"/>
              </a:rPr>
              <a:t>Ther</a:t>
            </a:r>
            <a:r>
              <a:rPr lang="en-US" sz="2400" dirty="0">
                <a:latin typeface="Arial" panose="020B0604020202020204" pitchFamily="34" charset="0"/>
              </a:rPr>
              <a:t>e </a:t>
            </a:r>
            <a:r>
              <a:rPr lang="en-US" sz="2400" b="0" i="0" dirty="0">
                <a:effectLst/>
                <a:latin typeface="Arial" panose="020B0604020202020204" pitchFamily="34" charset="0"/>
              </a:rPr>
              <a:t>must be connections between the words.</a:t>
            </a:r>
          </a:p>
          <a:p>
            <a:pPr marL="457200" indent="-457200">
              <a:buFont typeface="Arial" panose="020B0604020202020204" pitchFamily="34" charset="0"/>
              <a:buChar char="•"/>
            </a:pPr>
            <a:r>
              <a:rPr lang="en-US" sz="2400" dirty="0">
                <a:latin typeface="Arial" panose="020B0604020202020204" pitchFamily="34" charset="0"/>
              </a:rPr>
              <a:t>T</a:t>
            </a:r>
            <a:r>
              <a:rPr lang="en-US" sz="2400" b="0" i="0" dirty="0">
                <a:effectLst/>
                <a:latin typeface="Arial" panose="020B0604020202020204" pitchFamily="34" charset="0"/>
              </a:rPr>
              <a:t>he strength of these connections will depend on the words themselves.</a:t>
            </a:r>
            <a:endParaRPr lang="en-CA" sz="2400" dirty="0">
              <a:solidFill>
                <a:srgbClr val="F7901C"/>
              </a:solidFill>
            </a:endParaRPr>
          </a:p>
        </p:txBody>
      </p:sp>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541551"/>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727537"/>
            <a:ext cx="6493398" cy="461665"/>
          </a:xfrm>
          <a:prstGeom prst="rect">
            <a:avLst/>
          </a:prstGeom>
          <a:noFill/>
        </p:spPr>
        <p:txBody>
          <a:bodyPr wrap="square" rtlCol="0">
            <a:spAutoFit/>
          </a:bodyPr>
          <a:lstStyle/>
          <a:p>
            <a:r>
              <a:rPr lang="en-US" sz="2400" dirty="0"/>
              <a:t>Design neural network to encode and process text:</a:t>
            </a:r>
          </a:p>
        </p:txBody>
      </p:sp>
      <p:pic>
        <p:nvPicPr>
          <p:cNvPr id="4" name="Picture 3">
            <a:extLst>
              <a:ext uri="{FF2B5EF4-FFF2-40B4-BE49-F238E27FC236}">
                <a16:creationId xmlns:a16="http://schemas.microsoft.com/office/drawing/2014/main" id="{418FCFEC-10F0-6208-3F68-08A64122E92D}"/>
              </a:ext>
            </a:extLst>
          </p:cNvPr>
          <p:cNvPicPr>
            <a:picLocks noChangeAspect="1"/>
          </p:cNvPicPr>
          <p:nvPr/>
        </p:nvPicPr>
        <p:blipFill>
          <a:blip r:embed="rId3"/>
          <a:stretch>
            <a:fillRect/>
          </a:stretch>
        </p:blipFill>
        <p:spPr>
          <a:xfrm>
            <a:off x="3673929" y="5169314"/>
            <a:ext cx="5089071" cy="463671"/>
          </a:xfrm>
          <a:prstGeom prst="rect">
            <a:avLst/>
          </a:prstGeom>
        </p:spPr>
      </p:pic>
    </p:spTree>
    <p:extLst>
      <p:ext uri="{BB962C8B-B14F-4D97-AF65-F5344CB8AC3E}">
        <p14:creationId xmlns:p14="http://schemas.microsoft.com/office/powerpoint/2010/main" val="4036071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solidFill>
                  <a:srgbClr val="D18362"/>
                </a:solidFill>
              </a:rPr>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64897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DEC520-5509-70C3-8F8D-6D9E14B863BE}"/>
              </a:ext>
            </a:extLst>
          </p:cNvPr>
          <p:cNvSpPr txBox="1"/>
          <p:nvPr/>
        </p:nvSpPr>
        <p:spPr>
          <a:xfrm>
            <a:off x="838200" y="1473274"/>
            <a:ext cx="1097875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t>Store N input vectors in matrix X </a:t>
            </a:r>
          </a:p>
          <a:p>
            <a:endParaRPr lang="en-CA" sz="2400" dirty="0"/>
          </a:p>
          <a:p>
            <a:endParaRPr lang="en-CA" sz="2400" dirty="0"/>
          </a:p>
          <a:p>
            <a:endParaRPr lang="en-CA" sz="2400" dirty="0"/>
          </a:p>
          <a:p>
            <a:endParaRPr lang="en-CA" sz="2400" dirty="0"/>
          </a:p>
          <a:p>
            <a:pPr marL="342900" indent="-342900">
              <a:buFont typeface="Arial" panose="020B0604020202020204" pitchFamily="34" charset="0"/>
              <a:buChar char="•"/>
            </a:pPr>
            <a:r>
              <a:rPr lang="en-CA" sz="2400" dirty="0"/>
              <a:t>Compute values, queries and keys:</a:t>
            </a:r>
            <a:br>
              <a:rPr lang="en-CA" sz="2400" dirty="0"/>
            </a:br>
            <a:endParaRPr lang="en-CA" sz="2400" dirty="0"/>
          </a:p>
          <a:p>
            <a:endParaRPr lang="en-CA" sz="2400" b="0" i="0" dirty="0">
              <a:effectLst/>
              <a:latin typeface="Arial" panose="020B0604020202020204" pitchFamily="34" charset="0"/>
            </a:endParaRPr>
          </a:p>
          <a:p>
            <a:endParaRPr lang="en-CA" sz="2400" dirty="0">
              <a:latin typeface="Arial" panose="020B0604020202020204" pitchFamily="34" charset="0"/>
            </a:endParaRPr>
          </a:p>
          <a:p>
            <a:endParaRPr lang="en-CA" sz="2400" b="0" i="0" dirty="0">
              <a:effectLst/>
              <a:latin typeface="Arial" panose="020B0604020202020204" pitchFamily="34" charset="0"/>
            </a:endParaRPr>
          </a:p>
          <a:p>
            <a:endParaRPr lang="en-US" sz="2400" b="0" i="0" dirty="0">
              <a:effectLst/>
              <a:latin typeface="Arial" panose="020B0604020202020204" pitchFamily="34" charset="0"/>
            </a:endParaRPr>
          </a:p>
          <a:p>
            <a:pPr marL="457200" indent="-457200">
              <a:buFont typeface="Arial" panose="020B0604020202020204" pitchFamily="34" charset="0"/>
              <a:buChar char="•"/>
            </a:pPr>
            <a:r>
              <a:rPr lang="en-CA" sz="2400" dirty="0"/>
              <a:t>Combine self-attentions</a:t>
            </a:r>
          </a:p>
        </p:txBody>
      </p:sp>
      <p:sp>
        <p:nvSpPr>
          <p:cNvPr id="2" name="Title 1">
            <a:extLst>
              <a:ext uri="{FF2B5EF4-FFF2-40B4-BE49-F238E27FC236}">
                <a16:creationId xmlns:a16="http://schemas.microsoft.com/office/drawing/2014/main" id="{7518CB82-7E35-CB62-ED75-509D1CD146FB}"/>
              </a:ext>
            </a:extLst>
          </p:cNvPr>
          <p:cNvSpPr>
            <a:spLocks noGrp="1"/>
          </p:cNvSpPr>
          <p:nvPr>
            <p:ph type="title"/>
          </p:nvPr>
        </p:nvSpPr>
        <p:spPr/>
        <p:txBody>
          <a:bodyPr/>
          <a:lstStyle/>
          <a:p>
            <a:r>
              <a:rPr lang="en-US" dirty="0"/>
              <a:t>Matrix form</a:t>
            </a:r>
          </a:p>
        </p:txBody>
      </p:sp>
      <p:pic>
        <p:nvPicPr>
          <p:cNvPr id="4" name="Picture 3">
            <a:extLst>
              <a:ext uri="{FF2B5EF4-FFF2-40B4-BE49-F238E27FC236}">
                <a16:creationId xmlns:a16="http://schemas.microsoft.com/office/drawing/2014/main" id="{2012C896-736D-B1D6-4BE3-30234A32FBBB}"/>
              </a:ext>
            </a:extLst>
          </p:cNvPr>
          <p:cNvPicPr>
            <a:picLocks noChangeAspect="1"/>
          </p:cNvPicPr>
          <p:nvPr/>
        </p:nvPicPr>
        <p:blipFill>
          <a:blip r:embed="rId2"/>
          <a:stretch>
            <a:fillRect/>
          </a:stretch>
        </p:blipFill>
        <p:spPr>
          <a:xfrm>
            <a:off x="4655170" y="3996221"/>
            <a:ext cx="2881659" cy="1325563"/>
          </a:xfrm>
          <a:prstGeom prst="rect">
            <a:avLst/>
          </a:prstGeom>
        </p:spPr>
      </p:pic>
      <p:pic>
        <p:nvPicPr>
          <p:cNvPr id="7" name="Picture 6">
            <a:extLst>
              <a:ext uri="{FF2B5EF4-FFF2-40B4-BE49-F238E27FC236}">
                <a16:creationId xmlns:a16="http://schemas.microsoft.com/office/drawing/2014/main" id="{3AEE7E36-6F8F-7018-957E-D08BB1F2E434}"/>
              </a:ext>
            </a:extLst>
          </p:cNvPr>
          <p:cNvPicPr>
            <a:picLocks noChangeAspect="1"/>
          </p:cNvPicPr>
          <p:nvPr/>
        </p:nvPicPr>
        <p:blipFill>
          <a:blip r:embed="rId3"/>
          <a:stretch>
            <a:fillRect/>
          </a:stretch>
        </p:blipFill>
        <p:spPr>
          <a:xfrm>
            <a:off x="3546020" y="5997589"/>
            <a:ext cx="5099958" cy="549995"/>
          </a:xfrm>
          <a:prstGeom prst="rect">
            <a:avLst/>
          </a:prstGeom>
        </p:spPr>
      </p:pic>
      <p:pic>
        <p:nvPicPr>
          <p:cNvPr id="10" name="Content Placeholder 4">
            <a:extLst>
              <a:ext uri="{FF2B5EF4-FFF2-40B4-BE49-F238E27FC236}">
                <a16:creationId xmlns:a16="http://schemas.microsoft.com/office/drawing/2014/main" id="{6DA7AA0C-A798-E73F-4312-C1DACF9FC97C}"/>
              </a:ext>
            </a:extLst>
          </p:cNvPr>
          <p:cNvPicPr>
            <a:picLocks noChangeAspect="1"/>
          </p:cNvPicPr>
          <p:nvPr/>
        </p:nvPicPr>
        <p:blipFill rotWithShape="1">
          <a:blip r:embed="rId4"/>
          <a:srcRect l="4817" t="33926" r="85179" b="36709"/>
          <a:stretch/>
        </p:blipFill>
        <p:spPr>
          <a:xfrm>
            <a:off x="5478297" y="1605435"/>
            <a:ext cx="1235404" cy="1857431"/>
          </a:xfrm>
          <a:prstGeom prst="rect">
            <a:avLst/>
          </a:prstGeom>
        </p:spPr>
      </p:pic>
    </p:spTree>
    <p:extLst>
      <p:ext uri="{BB962C8B-B14F-4D97-AF65-F5344CB8AC3E}">
        <p14:creationId xmlns:p14="http://schemas.microsoft.com/office/powerpoint/2010/main" val="405148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F2CF-A2C1-C706-F5C9-D95B12371F26}"/>
              </a:ext>
            </a:extLst>
          </p:cNvPr>
          <p:cNvSpPr>
            <a:spLocks noGrp="1"/>
          </p:cNvSpPr>
          <p:nvPr>
            <p:ph type="title"/>
          </p:nvPr>
        </p:nvSpPr>
        <p:spPr/>
        <p:txBody>
          <a:bodyPr/>
          <a:lstStyle/>
          <a:p>
            <a:r>
              <a:rPr lang="en-US" dirty="0"/>
              <a:t>Matrix form</a:t>
            </a:r>
          </a:p>
        </p:txBody>
      </p:sp>
      <p:pic>
        <p:nvPicPr>
          <p:cNvPr id="5" name="Content Placeholder 4">
            <a:extLst>
              <a:ext uri="{FF2B5EF4-FFF2-40B4-BE49-F238E27FC236}">
                <a16:creationId xmlns:a16="http://schemas.microsoft.com/office/drawing/2014/main" id="{D659AB66-EE27-2B5C-A96A-329E8E0FA92B}"/>
              </a:ext>
            </a:extLst>
          </p:cNvPr>
          <p:cNvPicPr>
            <a:picLocks noGrp="1" noChangeAspect="1"/>
          </p:cNvPicPr>
          <p:nvPr>
            <p:ph idx="1"/>
          </p:nvPr>
        </p:nvPicPr>
        <p:blipFill>
          <a:blip r:embed="rId2"/>
          <a:stretch>
            <a:fillRect/>
          </a:stretch>
        </p:blipFill>
        <p:spPr>
          <a:xfrm>
            <a:off x="1774555" y="1799546"/>
            <a:ext cx="8812349" cy="4514169"/>
          </a:xfrm>
        </p:spPr>
      </p:pic>
    </p:spTree>
    <p:extLst>
      <p:ext uri="{BB962C8B-B14F-4D97-AF65-F5344CB8AC3E}">
        <p14:creationId xmlns:p14="http://schemas.microsoft.com/office/powerpoint/2010/main" val="200869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encoding</a:t>
            </a:r>
            <a:endParaRPr lang="en-CA" dirty="0"/>
          </a:p>
        </p:txBody>
      </p:sp>
      <p:sp>
        <p:nvSpPr>
          <p:cNvPr id="6" name="Content Placeholder 2">
            <a:extLst>
              <a:ext uri="{FF2B5EF4-FFF2-40B4-BE49-F238E27FC236}">
                <a16:creationId xmlns:a16="http://schemas.microsoft.com/office/drawing/2014/main" id="{B1E27E48-8108-4DE9-8160-19BE885971D4}"/>
              </a:ext>
            </a:extLst>
          </p:cNvPr>
          <p:cNvSpPr txBox="1">
            <a:spLocks/>
          </p:cNvSpPr>
          <p:nvPr/>
        </p:nvSpPr>
        <p:spPr>
          <a:xfrm>
            <a:off x="838200" y="2611121"/>
            <a:ext cx="10515600" cy="3274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Self-attention is equivariant to permuting word order</a:t>
            </a:r>
          </a:p>
          <a:p>
            <a:pPr marL="0" indent="0">
              <a:buFont typeface="Arial" panose="020B0604020202020204" pitchFamily="34" charset="0"/>
              <a:buNone/>
            </a:pPr>
            <a:br>
              <a:rPr lang="en-US" sz="2400" dirty="0"/>
            </a:br>
            <a:r>
              <a:rPr lang="en-US" sz="2400" dirty="0"/>
              <a:t>But word order is important in language:</a:t>
            </a:r>
          </a:p>
          <a:p>
            <a:pPr marL="0" indent="0">
              <a:buFont typeface="Arial" panose="020B0604020202020204" pitchFamily="34" charset="0"/>
              <a:buNone/>
            </a:pPr>
            <a:endParaRPr lang="en-US" sz="2400" dirty="0"/>
          </a:p>
          <a:p>
            <a:pPr marL="0" indent="0" algn="ctr">
              <a:buFont typeface="Arial" panose="020B0604020202020204" pitchFamily="34" charset="0"/>
              <a:buNone/>
            </a:pPr>
            <a:r>
              <a:rPr lang="en-US" sz="2400" dirty="0">
                <a:solidFill>
                  <a:srgbClr val="F7901C"/>
                </a:solidFill>
              </a:rPr>
              <a:t>The man ate the fish</a:t>
            </a:r>
          </a:p>
          <a:p>
            <a:pPr marL="0" indent="0" algn="ctr">
              <a:buFont typeface="Arial" panose="020B0604020202020204" pitchFamily="34" charset="0"/>
              <a:buNone/>
            </a:pPr>
            <a:r>
              <a:rPr lang="en-US" sz="2400" dirty="0"/>
              <a:t>vs.</a:t>
            </a:r>
          </a:p>
          <a:p>
            <a:pPr marL="0" indent="0" algn="ctr">
              <a:buFont typeface="Arial" panose="020B0604020202020204" pitchFamily="34" charset="0"/>
              <a:buNone/>
            </a:pPr>
            <a:r>
              <a:rPr lang="en-US" sz="2400" dirty="0">
                <a:solidFill>
                  <a:srgbClr val="F7901C"/>
                </a:solidFill>
              </a:rPr>
              <a:t>The fish ate the man</a:t>
            </a:r>
          </a:p>
          <a:p>
            <a:pPr marL="0" indent="0">
              <a:buFont typeface="Arial" panose="020B0604020202020204" pitchFamily="34" charset="0"/>
              <a:buNone/>
            </a:pPr>
            <a:endParaRPr lang="en-CA" sz="2400" dirty="0"/>
          </a:p>
        </p:txBody>
      </p:sp>
    </p:spTree>
    <p:extLst>
      <p:ext uri="{BB962C8B-B14F-4D97-AF65-F5344CB8AC3E}">
        <p14:creationId xmlns:p14="http://schemas.microsoft.com/office/powerpoint/2010/main" val="1925547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a:t>
            </a:r>
            <a:r>
              <a:rPr lang="en-US" dirty="0" err="1"/>
              <a:t>encodeing</a:t>
            </a:r>
            <a:endParaRPr lang="en-CA" dirty="0"/>
          </a:p>
        </p:txBody>
      </p:sp>
      <p:sp>
        <p:nvSpPr>
          <p:cNvPr id="3" name="Content Placeholder 2">
            <a:extLst>
              <a:ext uri="{FF2B5EF4-FFF2-40B4-BE49-F238E27FC236}">
                <a16:creationId xmlns:a16="http://schemas.microsoft.com/office/drawing/2014/main" id="{2B123D4E-DB0C-43A6-B6A2-1C09DB4F5870}"/>
              </a:ext>
            </a:extLst>
          </p:cNvPr>
          <p:cNvSpPr>
            <a:spLocks noGrp="1"/>
          </p:cNvSpPr>
          <p:nvPr>
            <p:ph idx="1"/>
          </p:nvPr>
        </p:nvSpPr>
        <p:spPr/>
        <p:txBody>
          <a:bodyPr/>
          <a:lstStyle/>
          <a:p>
            <a:pPr marL="0" indent="0">
              <a:buNone/>
            </a:pPr>
            <a:endParaRPr lang="en-CA" dirty="0"/>
          </a:p>
        </p:txBody>
      </p:sp>
      <p:pic>
        <p:nvPicPr>
          <p:cNvPr id="4" name="Content Placeholder 4">
            <a:extLst>
              <a:ext uri="{FF2B5EF4-FFF2-40B4-BE49-F238E27FC236}">
                <a16:creationId xmlns:a16="http://schemas.microsoft.com/office/drawing/2014/main" id="{DFC24FD7-A192-7068-2144-58967C0CA395}"/>
              </a:ext>
            </a:extLst>
          </p:cNvPr>
          <p:cNvPicPr>
            <a:picLocks noChangeAspect="1"/>
          </p:cNvPicPr>
          <p:nvPr/>
        </p:nvPicPr>
        <p:blipFill rotWithShape="1">
          <a:blip r:embed="rId2"/>
          <a:srcRect l="4817" t="33926" r="85179" b="36709"/>
          <a:stretch/>
        </p:blipFill>
        <p:spPr>
          <a:xfrm>
            <a:off x="3154047" y="3072578"/>
            <a:ext cx="1235404" cy="1857431"/>
          </a:xfrm>
          <a:prstGeom prst="rect">
            <a:avLst/>
          </a:prstGeom>
        </p:spPr>
      </p:pic>
      <p:pic>
        <p:nvPicPr>
          <p:cNvPr id="6" name="Picture 5">
            <a:extLst>
              <a:ext uri="{FF2B5EF4-FFF2-40B4-BE49-F238E27FC236}">
                <a16:creationId xmlns:a16="http://schemas.microsoft.com/office/drawing/2014/main" id="{3454808C-F68D-E2B8-946F-BED4DED40ED7}"/>
              </a:ext>
            </a:extLst>
          </p:cNvPr>
          <p:cNvPicPr>
            <a:picLocks noChangeAspect="1"/>
          </p:cNvPicPr>
          <p:nvPr/>
        </p:nvPicPr>
        <p:blipFill rotWithShape="1">
          <a:blip r:embed="rId3"/>
          <a:srcRect l="7297" r="10126"/>
          <a:stretch/>
        </p:blipFill>
        <p:spPr>
          <a:xfrm>
            <a:off x="5260769" y="893763"/>
            <a:ext cx="6093031" cy="5283200"/>
          </a:xfrm>
          <a:prstGeom prst="rect">
            <a:avLst/>
          </a:prstGeom>
        </p:spPr>
      </p:pic>
    </p:spTree>
    <p:extLst>
      <p:ext uri="{BB962C8B-B14F-4D97-AF65-F5344CB8AC3E}">
        <p14:creationId xmlns:p14="http://schemas.microsoft.com/office/powerpoint/2010/main" val="390261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encoding</a:t>
            </a:r>
            <a:endParaRPr lang="en-CA" dirty="0"/>
          </a:p>
        </p:txBody>
      </p:sp>
      <p:cxnSp>
        <p:nvCxnSpPr>
          <p:cNvPr id="8" name="Straight Arrow Connector 7">
            <a:extLst>
              <a:ext uri="{FF2B5EF4-FFF2-40B4-BE49-F238E27FC236}">
                <a16:creationId xmlns:a16="http://schemas.microsoft.com/office/drawing/2014/main" id="{C6516835-AA93-44BE-9229-02AA3E323A1F}"/>
              </a:ext>
            </a:extLst>
          </p:cNvPr>
          <p:cNvCxnSpPr>
            <a:cxnSpLocks/>
          </p:cNvCxnSpPr>
          <p:nvPr/>
        </p:nvCxnSpPr>
        <p:spPr>
          <a:xfrm>
            <a:off x="5826478" y="4231157"/>
            <a:ext cx="0" cy="56317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754A980-1E42-08A3-5DC7-FC7A8472FFBB}"/>
              </a:ext>
            </a:extLst>
          </p:cNvPr>
          <p:cNvPicPr>
            <a:picLocks noChangeAspect="1"/>
          </p:cNvPicPr>
          <p:nvPr/>
        </p:nvPicPr>
        <p:blipFill>
          <a:blip r:embed="rId2"/>
          <a:stretch>
            <a:fillRect/>
          </a:stretch>
        </p:blipFill>
        <p:spPr>
          <a:xfrm>
            <a:off x="3423563" y="3311071"/>
            <a:ext cx="5702300" cy="520700"/>
          </a:xfrm>
          <a:prstGeom prst="rect">
            <a:avLst/>
          </a:prstGeom>
        </p:spPr>
      </p:pic>
      <p:pic>
        <p:nvPicPr>
          <p:cNvPr id="5" name="Picture 4">
            <a:extLst>
              <a:ext uri="{FF2B5EF4-FFF2-40B4-BE49-F238E27FC236}">
                <a16:creationId xmlns:a16="http://schemas.microsoft.com/office/drawing/2014/main" id="{8CEE0832-AB7B-84A8-B927-F71C058D20FE}"/>
              </a:ext>
            </a:extLst>
          </p:cNvPr>
          <p:cNvPicPr>
            <a:picLocks noChangeAspect="1"/>
          </p:cNvPicPr>
          <p:nvPr/>
        </p:nvPicPr>
        <p:blipFill>
          <a:blip r:embed="rId3"/>
          <a:stretch>
            <a:fillRect/>
          </a:stretch>
        </p:blipFill>
        <p:spPr>
          <a:xfrm>
            <a:off x="2068285" y="5363835"/>
            <a:ext cx="7772400" cy="419300"/>
          </a:xfrm>
          <a:prstGeom prst="rect">
            <a:avLst/>
          </a:prstGeom>
        </p:spPr>
      </p:pic>
    </p:spTree>
    <p:extLst>
      <p:ext uri="{BB962C8B-B14F-4D97-AF65-F5344CB8AC3E}">
        <p14:creationId xmlns:p14="http://schemas.microsoft.com/office/powerpoint/2010/main" val="14112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normAutofit/>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t>Encoders, decoders, and encoder-decoders</a:t>
            </a:r>
          </a:p>
          <a:p>
            <a:r>
              <a:rPr lang="en-US" dirty="0"/>
              <a:t>Transformers for vision</a:t>
            </a:r>
          </a:p>
          <a:p>
            <a:endParaRPr lang="en-US" dirty="0"/>
          </a:p>
        </p:txBody>
      </p:sp>
    </p:spTree>
    <p:extLst>
      <p:ext uri="{BB962C8B-B14F-4D97-AF65-F5344CB8AC3E}">
        <p14:creationId xmlns:p14="http://schemas.microsoft.com/office/powerpoint/2010/main" val="186022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solidFill>
                  <a:srgbClr val="D18362"/>
                </a:solidFill>
              </a:rPr>
              <a:t>Motivation</a:t>
            </a:r>
          </a:p>
          <a:p>
            <a:r>
              <a:rPr lang="en-US" dirty="0"/>
              <a:t>Dot-product self-attention</a:t>
            </a:r>
          </a:p>
          <a:p>
            <a:r>
              <a:rPr lang="en-US" dirty="0"/>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2779590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solidFill>
                  <a:srgbClr val="D18362"/>
                </a:solidFill>
              </a:rPr>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146459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EEE4-EDBA-09D2-4CF8-26AE1F96EF80}"/>
              </a:ext>
            </a:extLst>
          </p:cNvPr>
          <p:cNvSpPr>
            <a:spLocks noGrp="1"/>
          </p:cNvSpPr>
          <p:nvPr>
            <p:ph type="title"/>
          </p:nvPr>
        </p:nvSpPr>
        <p:spPr/>
        <p:txBody>
          <a:bodyPr/>
          <a:lstStyle/>
          <a:p>
            <a:r>
              <a:rPr lang="en-US" dirty="0"/>
              <a:t>The transformer</a:t>
            </a:r>
          </a:p>
        </p:txBody>
      </p:sp>
      <p:pic>
        <p:nvPicPr>
          <p:cNvPr id="6" name="Picture 5">
            <a:extLst>
              <a:ext uri="{FF2B5EF4-FFF2-40B4-BE49-F238E27FC236}">
                <a16:creationId xmlns:a16="http://schemas.microsoft.com/office/drawing/2014/main" id="{6F153C8B-EA46-B59B-04F9-C687C7DD4D6C}"/>
              </a:ext>
            </a:extLst>
          </p:cNvPr>
          <p:cNvPicPr>
            <a:picLocks noChangeAspect="1"/>
          </p:cNvPicPr>
          <p:nvPr/>
        </p:nvPicPr>
        <p:blipFill>
          <a:blip r:embed="rId2"/>
          <a:stretch>
            <a:fillRect/>
          </a:stretch>
        </p:blipFill>
        <p:spPr>
          <a:xfrm>
            <a:off x="838200" y="2104107"/>
            <a:ext cx="10445266" cy="3556861"/>
          </a:xfrm>
          <a:prstGeom prst="rect">
            <a:avLst/>
          </a:prstGeom>
        </p:spPr>
      </p:pic>
    </p:spTree>
    <p:extLst>
      <p:ext uri="{BB962C8B-B14F-4D97-AF65-F5344CB8AC3E}">
        <p14:creationId xmlns:p14="http://schemas.microsoft.com/office/powerpoint/2010/main" val="3149289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solidFill>
                  <a:srgbClr val="D18362"/>
                </a:solidFill>
              </a:rPr>
              <a:t>NLP pipeline</a:t>
            </a:r>
          </a:p>
          <a:p>
            <a:r>
              <a:rPr lang="en-US" dirty="0"/>
              <a:t>Decoders</a:t>
            </a:r>
          </a:p>
          <a:p>
            <a:r>
              <a:rPr lang="en-US" dirty="0"/>
              <a:t>Large Language models</a:t>
            </a:r>
          </a:p>
        </p:txBody>
      </p:sp>
    </p:spTree>
    <p:extLst>
      <p:ext uri="{BB962C8B-B14F-4D97-AF65-F5344CB8AC3E}">
        <p14:creationId xmlns:p14="http://schemas.microsoft.com/office/powerpoint/2010/main" val="360026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2435-08F3-A30C-110F-D7658A082662}"/>
              </a:ext>
            </a:extLst>
          </p:cNvPr>
          <p:cNvSpPr>
            <a:spLocks noGrp="1"/>
          </p:cNvSpPr>
          <p:nvPr>
            <p:ph type="title"/>
          </p:nvPr>
        </p:nvSpPr>
        <p:spPr/>
        <p:txBody>
          <a:bodyPr/>
          <a:lstStyle/>
          <a:p>
            <a:r>
              <a:rPr lang="en-US" dirty="0"/>
              <a:t>Tokenizer</a:t>
            </a:r>
          </a:p>
        </p:txBody>
      </p:sp>
      <p:sp>
        <p:nvSpPr>
          <p:cNvPr id="3" name="Content Placeholder 2">
            <a:extLst>
              <a:ext uri="{FF2B5EF4-FFF2-40B4-BE49-F238E27FC236}">
                <a16:creationId xmlns:a16="http://schemas.microsoft.com/office/drawing/2014/main" id="{52BFFDE4-0597-8EB7-D000-03D91DFC51DF}"/>
              </a:ext>
            </a:extLst>
          </p:cNvPr>
          <p:cNvSpPr>
            <a:spLocks noGrp="1"/>
          </p:cNvSpPr>
          <p:nvPr>
            <p:ph idx="1"/>
          </p:nvPr>
        </p:nvSpPr>
        <p:spPr>
          <a:xfrm>
            <a:off x="838200" y="1839686"/>
            <a:ext cx="10515600" cy="4337277"/>
          </a:xfrm>
        </p:spPr>
        <p:txBody>
          <a:bodyPr>
            <a:normAutofit/>
          </a:bodyPr>
          <a:lstStyle/>
          <a:p>
            <a:pPr marL="0" indent="0">
              <a:buNone/>
            </a:pPr>
            <a:r>
              <a:rPr lang="en-US" dirty="0"/>
              <a:t>Goal:  </a:t>
            </a:r>
            <a:r>
              <a:rPr lang="en-US" dirty="0">
                <a:solidFill>
                  <a:srgbClr val="D18362"/>
                </a:solidFill>
              </a:rPr>
              <a:t>Tokenizer</a:t>
            </a:r>
            <a:r>
              <a:rPr lang="en-US" dirty="0"/>
              <a:t> chooses input “units”</a:t>
            </a:r>
          </a:p>
          <a:p>
            <a:endParaRPr lang="en-US" dirty="0"/>
          </a:p>
          <a:p>
            <a:r>
              <a:rPr lang="en-US" dirty="0"/>
              <a:t>Inevitably, some words (e.g., names) will not be in the vocabulary.</a:t>
            </a:r>
          </a:p>
          <a:p>
            <a:r>
              <a:rPr lang="en-US" dirty="0"/>
              <a:t>It’s not clear how to handle punctuation</a:t>
            </a:r>
          </a:p>
          <a:p>
            <a:r>
              <a:rPr lang="en-US" dirty="0"/>
              <a:t>The vocabulary would need different tokens for versions of the same word with different suﬀixes (e.g., walk, walks, walked, walking) and there is no way to clarify that these variations are related</a:t>
            </a:r>
          </a:p>
          <a:p>
            <a:endParaRPr lang="en-US" dirty="0"/>
          </a:p>
          <a:p>
            <a:pPr marL="0" indent="0">
              <a:buNone/>
            </a:pPr>
            <a:r>
              <a:rPr lang="en-US" dirty="0"/>
              <a:t>Solution:  </a:t>
            </a:r>
            <a:r>
              <a:rPr lang="en-US" dirty="0">
                <a:solidFill>
                  <a:srgbClr val="D18362"/>
                </a:solidFill>
              </a:rPr>
              <a:t>Sub-word tokenization</a:t>
            </a:r>
          </a:p>
        </p:txBody>
      </p:sp>
    </p:spTree>
    <p:extLst>
      <p:ext uri="{BB962C8B-B14F-4D97-AF65-F5344CB8AC3E}">
        <p14:creationId xmlns:p14="http://schemas.microsoft.com/office/powerpoint/2010/main" val="1127150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r="51979" b="78009"/>
          <a:stretch/>
        </p:blipFill>
        <p:spPr>
          <a:xfrm>
            <a:off x="2015836" y="60865"/>
            <a:ext cx="3906982" cy="1476990"/>
          </a:xfrm>
          <a:prstGeom prst="rect">
            <a:avLst/>
          </a:prstGeom>
        </p:spPr>
      </p:pic>
    </p:spTree>
    <p:extLst>
      <p:ext uri="{BB962C8B-B14F-4D97-AF65-F5344CB8AC3E}">
        <p14:creationId xmlns:p14="http://schemas.microsoft.com/office/powerpoint/2010/main" val="378920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r="48021" b="53255"/>
          <a:stretch/>
        </p:blipFill>
        <p:spPr>
          <a:xfrm>
            <a:off x="2015836" y="60865"/>
            <a:ext cx="4229100" cy="3139535"/>
          </a:xfrm>
          <a:prstGeom prst="rect">
            <a:avLst/>
          </a:prstGeom>
        </p:spPr>
      </p:pic>
    </p:spTree>
    <p:extLst>
      <p:ext uri="{BB962C8B-B14F-4D97-AF65-F5344CB8AC3E}">
        <p14:creationId xmlns:p14="http://schemas.microsoft.com/office/powerpoint/2010/main" val="265068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t="-1" r="46743" b="31286"/>
          <a:stretch/>
        </p:blipFill>
        <p:spPr>
          <a:xfrm>
            <a:off x="2015836" y="60865"/>
            <a:ext cx="4333009" cy="4615044"/>
          </a:xfrm>
          <a:prstGeom prst="rect">
            <a:avLst/>
          </a:prstGeom>
        </p:spPr>
      </p:pic>
    </p:spTree>
    <p:extLst>
      <p:ext uri="{BB962C8B-B14F-4D97-AF65-F5344CB8AC3E}">
        <p14:creationId xmlns:p14="http://schemas.microsoft.com/office/powerpoint/2010/main" val="2515891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b="15041"/>
          <a:stretch/>
        </p:blipFill>
        <p:spPr>
          <a:xfrm>
            <a:off x="2015836" y="60865"/>
            <a:ext cx="8136082" cy="5706090"/>
          </a:xfrm>
          <a:prstGeom prst="rect">
            <a:avLst/>
          </a:prstGeom>
        </p:spPr>
      </p:pic>
      <p:sp>
        <p:nvSpPr>
          <p:cNvPr id="2" name="Rectangle 1">
            <a:extLst>
              <a:ext uri="{FF2B5EF4-FFF2-40B4-BE49-F238E27FC236}">
                <a16:creationId xmlns:a16="http://schemas.microsoft.com/office/drawing/2014/main" id="{6969291C-8D4C-DBC8-8352-1FBA8D5ACD5B}"/>
              </a:ext>
            </a:extLst>
          </p:cNvPr>
          <p:cNvSpPr/>
          <p:nvPr/>
        </p:nvSpPr>
        <p:spPr>
          <a:xfrm>
            <a:off x="6265718" y="0"/>
            <a:ext cx="4499264" cy="38342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881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a:blip r:embed="rId2"/>
          <a:stretch>
            <a:fillRect/>
          </a:stretch>
        </p:blipFill>
        <p:spPr>
          <a:xfrm>
            <a:off x="2015836" y="60865"/>
            <a:ext cx="8136082" cy="6716256"/>
          </a:xfrm>
          <a:prstGeom prst="rect">
            <a:avLst/>
          </a:prstGeom>
        </p:spPr>
      </p:pic>
      <p:sp>
        <p:nvSpPr>
          <p:cNvPr id="2" name="Rectangle 1">
            <a:extLst>
              <a:ext uri="{FF2B5EF4-FFF2-40B4-BE49-F238E27FC236}">
                <a16:creationId xmlns:a16="http://schemas.microsoft.com/office/drawing/2014/main" id="{1800977C-69FF-996B-B2F3-E03331A88D7C}"/>
              </a:ext>
            </a:extLst>
          </p:cNvPr>
          <p:cNvSpPr/>
          <p:nvPr/>
        </p:nvSpPr>
        <p:spPr>
          <a:xfrm>
            <a:off x="6265718" y="0"/>
            <a:ext cx="4499264" cy="38342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787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a:blip r:embed="rId2"/>
          <a:stretch>
            <a:fillRect/>
          </a:stretch>
        </p:blipFill>
        <p:spPr>
          <a:xfrm>
            <a:off x="2015836" y="60865"/>
            <a:ext cx="8136082" cy="6716256"/>
          </a:xfrm>
          <a:prstGeom prst="rect">
            <a:avLst/>
          </a:prstGeom>
        </p:spPr>
      </p:pic>
    </p:spTree>
    <p:extLst>
      <p:ext uri="{BB962C8B-B14F-4D97-AF65-F5344CB8AC3E}">
        <p14:creationId xmlns:p14="http://schemas.microsoft.com/office/powerpoint/2010/main" val="182744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Tree>
    <p:extLst>
      <p:ext uri="{BB962C8B-B14F-4D97-AF65-F5344CB8AC3E}">
        <p14:creationId xmlns:p14="http://schemas.microsoft.com/office/powerpoint/2010/main" val="379142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DABD-1BC7-1163-1287-46DD1E4F5E89}"/>
              </a:ext>
            </a:extLst>
          </p:cNvPr>
          <p:cNvSpPr>
            <a:spLocks noGrp="1"/>
          </p:cNvSpPr>
          <p:nvPr>
            <p:ph type="title"/>
          </p:nvPr>
        </p:nvSpPr>
        <p:spPr/>
        <p:txBody>
          <a:bodyPr/>
          <a:lstStyle/>
          <a:p>
            <a:r>
              <a:rPr lang="en-US" dirty="0"/>
              <a:t>Learning vocabulary</a:t>
            </a:r>
          </a:p>
        </p:txBody>
      </p:sp>
      <p:pic>
        <p:nvPicPr>
          <p:cNvPr id="4" name="Picture 3">
            <a:extLst>
              <a:ext uri="{FF2B5EF4-FFF2-40B4-BE49-F238E27FC236}">
                <a16:creationId xmlns:a16="http://schemas.microsoft.com/office/drawing/2014/main" id="{9A3E6D88-ECBF-F113-3EE8-09AAF9C81049}"/>
              </a:ext>
            </a:extLst>
          </p:cNvPr>
          <p:cNvPicPr>
            <a:picLocks noChangeAspect="1"/>
          </p:cNvPicPr>
          <p:nvPr/>
        </p:nvPicPr>
        <p:blipFill>
          <a:blip r:embed="rId2"/>
          <a:stretch>
            <a:fillRect/>
          </a:stretch>
        </p:blipFill>
        <p:spPr>
          <a:xfrm>
            <a:off x="1599688" y="1600200"/>
            <a:ext cx="9189629" cy="5123292"/>
          </a:xfrm>
          <a:prstGeom prst="rect">
            <a:avLst/>
          </a:prstGeom>
        </p:spPr>
      </p:pic>
      <p:sp>
        <p:nvSpPr>
          <p:cNvPr id="5" name="TextBox 4">
            <a:extLst>
              <a:ext uri="{FF2B5EF4-FFF2-40B4-BE49-F238E27FC236}">
                <a16:creationId xmlns:a16="http://schemas.microsoft.com/office/drawing/2014/main" id="{4375EECA-AECF-173D-5A75-756288B8FD09}"/>
              </a:ext>
            </a:extLst>
          </p:cNvPr>
          <p:cNvSpPr txBox="1"/>
          <p:nvPr/>
        </p:nvSpPr>
        <p:spPr>
          <a:xfrm>
            <a:off x="10097254" y="2358737"/>
            <a:ext cx="2094746" cy="369332"/>
          </a:xfrm>
          <a:prstGeom prst="rect">
            <a:avLst/>
          </a:prstGeom>
          <a:noFill/>
        </p:spPr>
        <p:txBody>
          <a:bodyPr wrap="square" rtlCol="0">
            <a:spAutoFit/>
          </a:bodyPr>
          <a:lstStyle/>
          <a:p>
            <a:r>
              <a:rPr lang="en-US" dirty="0">
                <a:solidFill>
                  <a:srgbClr val="D18362"/>
                </a:solidFill>
              </a:rPr>
              <a:t>”One hot encoding”</a:t>
            </a:r>
          </a:p>
        </p:txBody>
      </p:sp>
    </p:spTree>
    <p:extLst>
      <p:ext uri="{BB962C8B-B14F-4D97-AF65-F5344CB8AC3E}">
        <p14:creationId xmlns:p14="http://schemas.microsoft.com/office/powerpoint/2010/main" val="1198061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solidFill>
                  <a:srgbClr val="D18362"/>
                </a:solidFill>
              </a:rPr>
              <a:t>Decoders</a:t>
            </a:r>
          </a:p>
          <a:p>
            <a:r>
              <a:rPr lang="en-US" dirty="0"/>
              <a:t>Large Language models</a:t>
            </a:r>
          </a:p>
        </p:txBody>
      </p:sp>
    </p:spTree>
    <p:extLst>
      <p:ext uri="{BB962C8B-B14F-4D97-AF65-F5344CB8AC3E}">
        <p14:creationId xmlns:p14="http://schemas.microsoft.com/office/powerpoint/2010/main" val="333209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2F95-1676-1762-ED89-CEB960EB9A7B}"/>
              </a:ext>
            </a:extLst>
          </p:cNvPr>
          <p:cNvSpPr>
            <a:spLocks noGrp="1"/>
          </p:cNvSpPr>
          <p:nvPr>
            <p:ph type="title"/>
          </p:nvPr>
        </p:nvSpPr>
        <p:spPr/>
        <p:txBody>
          <a:bodyPr/>
          <a:lstStyle/>
          <a:p>
            <a:r>
              <a:rPr lang="en-US" dirty="0"/>
              <a:t>Three types of transformer layer</a:t>
            </a:r>
          </a:p>
        </p:txBody>
      </p:sp>
      <p:sp>
        <p:nvSpPr>
          <p:cNvPr id="3" name="Content Placeholder 2">
            <a:extLst>
              <a:ext uri="{FF2B5EF4-FFF2-40B4-BE49-F238E27FC236}">
                <a16:creationId xmlns:a16="http://schemas.microsoft.com/office/drawing/2014/main" id="{C483D57F-1708-5883-B8B8-EACFF811B4B7}"/>
              </a:ext>
            </a:extLst>
          </p:cNvPr>
          <p:cNvSpPr>
            <a:spLocks noGrp="1"/>
          </p:cNvSpPr>
          <p:nvPr>
            <p:ph idx="1"/>
          </p:nvPr>
        </p:nvSpPr>
        <p:spPr/>
        <p:txBody>
          <a:bodyPr/>
          <a:lstStyle/>
          <a:p>
            <a:r>
              <a:rPr lang="en-US" dirty="0"/>
              <a:t>Encoder (BERT)</a:t>
            </a:r>
          </a:p>
          <a:p>
            <a:r>
              <a:rPr lang="en-US" dirty="0"/>
              <a:t>Decoder (GPT3)</a:t>
            </a:r>
          </a:p>
          <a:p>
            <a:r>
              <a:rPr lang="en-US" dirty="0"/>
              <a:t>Encoder-decoder (Translation)</a:t>
            </a:r>
          </a:p>
        </p:txBody>
      </p:sp>
    </p:spTree>
    <p:extLst>
      <p:ext uri="{BB962C8B-B14F-4D97-AF65-F5344CB8AC3E}">
        <p14:creationId xmlns:p14="http://schemas.microsoft.com/office/powerpoint/2010/main" val="2622156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4227-5BB0-E98F-8801-84AE5E50161A}"/>
              </a:ext>
            </a:extLst>
          </p:cNvPr>
          <p:cNvSpPr>
            <a:spLocks noGrp="1"/>
          </p:cNvSpPr>
          <p:nvPr>
            <p:ph type="title"/>
          </p:nvPr>
        </p:nvSpPr>
        <p:spPr/>
        <p:txBody>
          <a:bodyPr/>
          <a:lstStyle/>
          <a:p>
            <a:r>
              <a:rPr lang="en-US" dirty="0"/>
              <a:t>Decoder model</a:t>
            </a:r>
          </a:p>
        </p:txBody>
      </p:sp>
      <p:pic>
        <p:nvPicPr>
          <p:cNvPr id="4" name="Picture 3">
            <a:extLst>
              <a:ext uri="{FF2B5EF4-FFF2-40B4-BE49-F238E27FC236}">
                <a16:creationId xmlns:a16="http://schemas.microsoft.com/office/drawing/2014/main" id="{A535B733-8D62-0DAB-A0B6-19710087A3FB}"/>
              </a:ext>
            </a:extLst>
          </p:cNvPr>
          <p:cNvPicPr>
            <a:picLocks noChangeAspect="1"/>
          </p:cNvPicPr>
          <p:nvPr/>
        </p:nvPicPr>
        <p:blipFill>
          <a:blip r:embed="rId2"/>
          <a:stretch>
            <a:fillRect/>
          </a:stretch>
        </p:blipFill>
        <p:spPr>
          <a:xfrm>
            <a:off x="1166002" y="1690688"/>
            <a:ext cx="9859995" cy="4750724"/>
          </a:xfrm>
          <a:prstGeom prst="rect">
            <a:avLst/>
          </a:prstGeom>
        </p:spPr>
      </p:pic>
    </p:spTree>
    <p:extLst>
      <p:ext uri="{BB962C8B-B14F-4D97-AF65-F5344CB8AC3E}">
        <p14:creationId xmlns:p14="http://schemas.microsoft.com/office/powerpoint/2010/main" val="3797524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AC8B-444F-EC4F-891C-B9D5CABDCD67}"/>
              </a:ext>
            </a:extLst>
          </p:cNvPr>
          <p:cNvSpPr>
            <a:spLocks noGrp="1"/>
          </p:cNvSpPr>
          <p:nvPr>
            <p:ph type="title"/>
          </p:nvPr>
        </p:nvSpPr>
        <p:spPr/>
        <p:txBody>
          <a:bodyPr>
            <a:normAutofit/>
          </a:bodyPr>
          <a:lstStyle/>
          <a:p>
            <a:r>
              <a:rPr lang="en-US" dirty="0"/>
              <a:t>Decoder model: GPT3</a:t>
            </a:r>
          </a:p>
        </p:txBody>
      </p:sp>
      <p:sp>
        <p:nvSpPr>
          <p:cNvPr id="6" name="Content Placeholder 2">
            <a:extLst>
              <a:ext uri="{FF2B5EF4-FFF2-40B4-BE49-F238E27FC236}">
                <a16:creationId xmlns:a16="http://schemas.microsoft.com/office/drawing/2014/main" id="{8FA40976-5C34-16FF-B9E4-8FC04B67847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job:  predict the next word in a sequence</a:t>
            </a:r>
          </a:p>
          <a:p>
            <a:r>
              <a:rPr lang="en-US" dirty="0"/>
              <a:t>More formally builds an </a:t>
            </a:r>
            <a:r>
              <a:rPr lang="en-US" dirty="0">
                <a:solidFill>
                  <a:srgbClr val="D18362"/>
                </a:solidFill>
              </a:rPr>
              <a:t>autoregressive</a:t>
            </a:r>
            <a:r>
              <a:rPr lang="en-US" dirty="0"/>
              <a:t> probability model </a:t>
            </a:r>
          </a:p>
        </p:txBody>
      </p:sp>
      <p:pic>
        <p:nvPicPr>
          <p:cNvPr id="10" name="Content Placeholder 3">
            <a:extLst>
              <a:ext uri="{FF2B5EF4-FFF2-40B4-BE49-F238E27FC236}">
                <a16:creationId xmlns:a16="http://schemas.microsoft.com/office/drawing/2014/main" id="{41D70937-D7B4-3E09-986D-C0634F426190}"/>
              </a:ext>
            </a:extLst>
          </p:cNvPr>
          <p:cNvPicPr>
            <a:picLocks noGrp="1" noChangeAspect="1"/>
          </p:cNvPicPr>
          <p:nvPr>
            <p:ph idx="1"/>
          </p:nvPr>
        </p:nvPicPr>
        <p:blipFill>
          <a:blip r:embed="rId2"/>
          <a:stretch>
            <a:fillRect/>
          </a:stretch>
        </p:blipFill>
        <p:spPr>
          <a:xfrm>
            <a:off x="2277969" y="3551315"/>
            <a:ext cx="7636062" cy="1096835"/>
          </a:xfrm>
          <a:prstGeom prst="rect">
            <a:avLst/>
          </a:prstGeom>
        </p:spPr>
      </p:pic>
    </p:spTree>
    <p:extLst>
      <p:ext uri="{BB962C8B-B14F-4D97-AF65-F5344CB8AC3E}">
        <p14:creationId xmlns:p14="http://schemas.microsoft.com/office/powerpoint/2010/main" val="1710628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AC8B-444F-EC4F-891C-B9D5CABDCD67}"/>
              </a:ext>
            </a:extLst>
          </p:cNvPr>
          <p:cNvSpPr>
            <a:spLocks noGrp="1"/>
          </p:cNvSpPr>
          <p:nvPr>
            <p:ph type="title"/>
          </p:nvPr>
        </p:nvSpPr>
        <p:spPr/>
        <p:txBody>
          <a:bodyPr>
            <a:normAutofit/>
          </a:bodyPr>
          <a:lstStyle/>
          <a:p>
            <a:r>
              <a:rPr lang="en-US" dirty="0"/>
              <a:t>Decoder model: GPT3</a:t>
            </a:r>
          </a:p>
        </p:txBody>
      </p:sp>
      <p:pic>
        <p:nvPicPr>
          <p:cNvPr id="5" name="Picture 4">
            <a:extLst>
              <a:ext uri="{FF2B5EF4-FFF2-40B4-BE49-F238E27FC236}">
                <a16:creationId xmlns:a16="http://schemas.microsoft.com/office/drawing/2014/main" id="{A947701E-5639-A0CC-CDE9-C60C23D6C5E2}"/>
              </a:ext>
            </a:extLst>
          </p:cNvPr>
          <p:cNvPicPr>
            <a:picLocks noChangeAspect="1"/>
          </p:cNvPicPr>
          <p:nvPr/>
        </p:nvPicPr>
        <p:blipFill>
          <a:blip r:embed="rId2"/>
          <a:stretch>
            <a:fillRect/>
          </a:stretch>
        </p:blipFill>
        <p:spPr>
          <a:xfrm>
            <a:off x="2209800" y="3429000"/>
            <a:ext cx="7772400" cy="2088107"/>
          </a:xfrm>
          <a:prstGeom prst="rect">
            <a:avLst/>
          </a:prstGeom>
        </p:spPr>
      </p:pic>
      <p:sp>
        <p:nvSpPr>
          <p:cNvPr id="6" name="Content Placeholder 2">
            <a:extLst>
              <a:ext uri="{FF2B5EF4-FFF2-40B4-BE49-F238E27FC236}">
                <a16:creationId xmlns:a16="http://schemas.microsoft.com/office/drawing/2014/main" id="{8FA40976-5C34-16FF-B9E4-8FC04B67847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Builds autoregressive probability model</a:t>
            </a:r>
          </a:p>
          <a:p>
            <a:r>
              <a:rPr lang="en-US" dirty="0"/>
              <a:t>E.g. “It takes great courage to let yourself appear weak” </a:t>
            </a:r>
          </a:p>
        </p:txBody>
      </p:sp>
    </p:spTree>
    <p:extLst>
      <p:ext uri="{BB962C8B-B14F-4D97-AF65-F5344CB8AC3E}">
        <p14:creationId xmlns:p14="http://schemas.microsoft.com/office/powerpoint/2010/main" val="307103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6D5B-BCFB-1E5E-4D29-771AFA675C67}"/>
              </a:ext>
            </a:extLst>
          </p:cNvPr>
          <p:cNvSpPr>
            <a:spLocks noGrp="1"/>
          </p:cNvSpPr>
          <p:nvPr>
            <p:ph type="title"/>
          </p:nvPr>
        </p:nvSpPr>
        <p:spPr/>
        <p:txBody>
          <a:bodyPr/>
          <a:lstStyle/>
          <a:p>
            <a:r>
              <a:rPr lang="en-US" dirty="0"/>
              <a:t>Predicting next</a:t>
            </a:r>
          </a:p>
        </p:txBody>
      </p:sp>
      <p:pic>
        <p:nvPicPr>
          <p:cNvPr id="4" name="Picture 3">
            <a:extLst>
              <a:ext uri="{FF2B5EF4-FFF2-40B4-BE49-F238E27FC236}">
                <a16:creationId xmlns:a16="http://schemas.microsoft.com/office/drawing/2014/main" id="{ADA62269-3CC8-5D32-AC6A-382ABD50D3AF}"/>
              </a:ext>
            </a:extLst>
          </p:cNvPr>
          <p:cNvPicPr>
            <a:picLocks noChangeAspect="1"/>
          </p:cNvPicPr>
          <p:nvPr/>
        </p:nvPicPr>
        <p:blipFill>
          <a:blip r:embed="rId2"/>
          <a:stretch>
            <a:fillRect/>
          </a:stretch>
        </p:blipFill>
        <p:spPr>
          <a:xfrm>
            <a:off x="971412" y="2313240"/>
            <a:ext cx="10249176" cy="3079641"/>
          </a:xfrm>
          <a:prstGeom prst="rect">
            <a:avLst/>
          </a:prstGeom>
        </p:spPr>
      </p:pic>
    </p:spTree>
    <p:extLst>
      <p:ext uri="{BB962C8B-B14F-4D97-AF65-F5344CB8AC3E}">
        <p14:creationId xmlns:p14="http://schemas.microsoft.com/office/powerpoint/2010/main" val="2050050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34116-2905-432D-A4FC-DF3065C9ED74}"/>
              </a:ext>
            </a:extLst>
          </p:cNvPr>
          <p:cNvPicPr>
            <a:picLocks noChangeAspect="1"/>
          </p:cNvPicPr>
          <p:nvPr/>
        </p:nvPicPr>
        <p:blipFill>
          <a:blip r:embed="rId2"/>
          <a:stretch>
            <a:fillRect/>
          </a:stretch>
        </p:blipFill>
        <p:spPr>
          <a:xfrm>
            <a:off x="571500" y="2305632"/>
            <a:ext cx="10515600" cy="3170533"/>
          </a:xfrm>
          <a:prstGeom prst="rect">
            <a:avLst/>
          </a:prstGeom>
        </p:spPr>
      </p:pic>
      <p:sp>
        <p:nvSpPr>
          <p:cNvPr id="5" name="Title 1">
            <a:extLst>
              <a:ext uri="{FF2B5EF4-FFF2-40B4-BE49-F238E27FC236}">
                <a16:creationId xmlns:a16="http://schemas.microsoft.com/office/drawing/2014/main" id="{5180A013-38E6-2E67-58C1-8C1DADEB021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Predicting all next words simultaneously</a:t>
            </a:r>
            <a:endParaRPr lang="en-US" dirty="0"/>
          </a:p>
        </p:txBody>
      </p:sp>
    </p:spTree>
    <p:extLst>
      <p:ext uri="{BB962C8B-B14F-4D97-AF65-F5344CB8AC3E}">
        <p14:creationId xmlns:p14="http://schemas.microsoft.com/office/powerpoint/2010/main" val="106976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320A-EB52-A5DC-93E8-9EADB4FCBDD0}"/>
              </a:ext>
            </a:extLst>
          </p:cNvPr>
          <p:cNvSpPr>
            <a:spLocks noGrp="1"/>
          </p:cNvSpPr>
          <p:nvPr>
            <p:ph type="title"/>
          </p:nvPr>
        </p:nvSpPr>
        <p:spPr/>
        <p:txBody>
          <a:bodyPr/>
          <a:lstStyle/>
          <a:p>
            <a:r>
              <a:rPr lang="en-US" dirty="0"/>
              <a:t>Masked self-attention</a:t>
            </a:r>
          </a:p>
        </p:txBody>
      </p:sp>
      <p:pic>
        <p:nvPicPr>
          <p:cNvPr id="4" name="Picture 3">
            <a:extLst>
              <a:ext uri="{FF2B5EF4-FFF2-40B4-BE49-F238E27FC236}">
                <a16:creationId xmlns:a16="http://schemas.microsoft.com/office/drawing/2014/main" id="{AD045585-548C-EE03-E33B-DE50CC595125}"/>
              </a:ext>
            </a:extLst>
          </p:cNvPr>
          <p:cNvPicPr>
            <a:picLocks noChangeAspect="1"/>
          </p:cNvPicPr>
          <p:nvPr/>
        </p:nvPicPr>
        <p:blipFill>
          <a:blip r:embed="rId2"/>
          <a:stretch>
            <a:fillRect/>
          </a:stretch>
        </p:blipFill>
        <p:spPr>
          <a:xfrm>
            <a:off x="304003" y="2036619"/>
            <a:ext cx="11887997" cy="4104409"/>
          </a:xfrm>
          <a:prstGeom prst="rect">
            <a:avLst/>
          </a:prstGeom>
        </p:spPr>
      </p:pic>
    </p:spTree>
    <p:extLst>
      <p:ext uri="{BB962C8B-B14F-4D97-AF65-F5344CB8AC3E}">
        <p14:creationId xmlns:p14="http://schemas.microsoft.com/office/powerpoint/2010/main" val="408465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t>Decoders</a:t>
            </a:r>
          </a:p>
          <a:p>
            <a:r>
              <a:rPr lang="en-US" dirty="0">
                <a:solidFill>
                  <a:srgbClr val="D18362"/>
                </a:solidFill>
              </a:rPr>
              <a:t>Large Language models</a:t>
            </a:r>
          </a:p>
        </p:txBody>
      </p:sp>
    </p:spTree>
    <p:extLst>
      <p:ext uri="{BB962C8B-B14F-4D97-AF65-F5344CB8AC3E}">
        <p14:creationId xmlns:p14="http://schemas.microsoft.com/office/powerpoint/2010/main" val="321646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cxnSp>
        <p:nvCxnSpPr>
          <p:cNvPr id="10" name="Straight Connector 9">
            <a:extLst>
              <a:ext uri="{FF2B5EF4-FFF2-40B4-BE49-F238E27FC236}">
                <a16:creationId xmlns:a16="http://schemas.microsoft.com/office/drawing/2014/main" id="{DD749C84-8C19-6044-B90C-71068957214A}"/>
              </a:ext>
            </a:extLst>
          </p:cNvPr>
          <p:cNvCxnSpPr/>
          <p:nvPr/>
        </p:nvCxnSpPr>
        <p:spPr>
          <a:xfrm>
            <a:off x="3345083" y="3938251"/>
            <a:ext cx="5555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1E569CE-B077-DF4F-A727-D6D934036BFE}"/>
              </a:ext>
            </a:extLst>
          </p:cNvPr>
          <p:cNvCxnSpPr>
            <a:cxnSpLocks/>
          </p:cNvCxnSpPr>
          <p:nvPr/>
        </p:nvCxnSpPr>
        <p:spPr>
          <a:xfrm>
            <a:off x="3622875" y="3958507"/>
            <a:ext cx="1265776" cy="940761"/>
          </a:xfrm>
          <a:prstGeom prst="bentConnector3">
            <a:avLst>
              <a:gd name="adj1" fmla="val 335"/>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41E40C-EF02-4677-843E-3801FB49BD4C}"/>
              </a:ext>
            </a:extLst>
          </p:cNvPr>
          <p:cNvPicPr>
            <a:picLocks noChangeAspect="1"/>
          </p:cNvPicPr>
          <p:nvPr/>
        </p:nvPicPr>
        <p:blipFill>
          <a:blip r:embed="rId3"/>
          <a:stretch>
            <a:fillRect/>
          </a:stretch>
        </p:blipFill>
        <p:spPr>
          <a:xfrm>
            <a:off x="5997694" y="4358481"/>
            <a:ext cx="349362" cy="315912"/>
          </a:xfrm>
          <a:prstGeom prst="rect">
            <a:avLst/>
          </a:prstGeom>
        </p:spPr>
      </p:pic>
      <p:grpSp>
        <p:nvGrpSpPr>
          <p:cNvPr id="30" name="Group 29">
            <a:extLst>
              <a:ext uri="{FF2B5EF4-FFF2-40B4-BE49-F238E27FC236}">
                <a16:creationId xmlns:a16="http://schemas.microsoft.com/office/drawing/2014/main" id="{35DB7DC3-4843-462B-8C92-61BB28590A09}"/>
              </a:ext>
            </a:extLst>
          </p:cNvPr>
          <p:cNvGrpSpPr/>
          <p:nvPr/>
        </p:nvGrpSpPr>
        <p:grpSpPr>
          <a:xfrm>
            <a:off x="4904401" y="4751413"/>
            <a:ext cx="2452657" cy="305003"/>
            <a:chOff x="7510234" y="3418881"/>
            <a:chExt cx="1172849" cy="145851"/>
          </a:xfrm>
        </p:grpSpPr>
        <p:sp>
          <p:nvSpPr>
            <p:cNvPr id="31" name="Content Placeholder 4">
              <a:extLst>
                <a:ext uri="{FF2B5EF4-FFF2-40B4-BE49-F238E27FC236}">
                  <a16:creationId xmlns:a16="http://schemas.microsoft.com/office/drawing/2014/main" id="{54D330CF-A98F-43F4-85B5-3AF41C6EB0E2}"/>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2" name="Content Placeholder 4">
              <a:extLst>
                <a:ext uri="{FF2B5EF4-FFF2-40B4-BE49-F238E27FC236}">
                  <a16:creationId xmlns:a16="http://schemas.microsoft.com/office/drawing/2014/main" id="{C6E417F3-2144-4AC7-9752-EC5C7BA184C3}"/>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3" name="Content Placeholder 4">
              <a:extLst>
                <a:ext uri="{FF2B5EF4-FFF2-40B4-BE49-F238E27FC236}">
                  <a16:creationId xmlns:a16="http://schemas.microsoft.com/office/drawing/2014/main" id="{4A73FE39-20E3-4774-8784-957228033F6D}"/>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4" name="Content Placeholder 4">
              <a:extLst>
                <a:ext uri="{FF2B5EF4-FFF2-40B4-BE49-F238E27FC236}">
                  <a16:creationId xmlns:a16="http://schemas.microsoft.com/office/drawing/2014/main" id="{DE3D158A-0406-47DD-AFEE-3F08F8F4CECE}"/>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5" name="Content Placeholder 4">
              <a:extLst>
                <a:ext uri="{FF2B5EF4-FFF2-40B4-BE49-F238E27FC236}">
                  <a16:creationId xmlns:a16="http://schemas.microsoft.com/office/drawing/2014/main" id="{1BB1ED32-20F0-4E2C-AF66-598C97EA18B8}"/>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84351F"/>
            </a:solidFill>
            <a:ln w="8073" cap="flat">
              <a:solidFill>
                <a:srgbClr val="C4C4C4"/>
              </a:solidFill>
              <a:prstDash val="solid"/>
              <a:miter/>
            </a:ln>
          </p:spPr>
          <p:txBody>
            <a:bodyPr rtlCol="0" anchor="ctr"/>
            <a:lstStyle/>
            <a:p>
              <a:endParaRPr lang="en-CA"/>
            </a:p>
          </p:txBody>
        </p:sp>
        <p:sp>
          <p:nvSpPr>
            <p:cNvPr id="36" name="Content Placeholder 4">
              <a:extLst>
                <a:ext uri="{FF2B5EF4-FFF2-40B4-BE49-F238E27FC236}">
                  <a16:creationId xmlns:a16="http://schemas.microsoft.com/office/drawing/2014/main" id="{7938937B-3473-47E4-94E4-09C0BE2DF6FC}"/>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D45E">
                <a:alpha val="86000"/>
              </a:srgbClr>
            </a:solidFill>
            <a:ln w="8073" cap="flat">
              <a:solidFill>
                <a:srgbClr val="C4C4C4"/>
              </a:solidFill>
              <a:prstDash val="solid"/>
              <a:miter/>
            </a:ln>
          </p:spPr>
          <p:txBody>
            <a:bodyPr rtlCol="0" anchor="ctr"/>
            <a:lstStyle/>
            <a:p>
              <a:endParaRPr lang="en-CA"/>
            </a:p>
          </p:txBody>
        </p:sp>
        <p:sp>
          <p:nvSpPr>
            <p:cNvPr id="37" name="Content Placeholder 4">
              <a:extLst>
                <a:ext uri="{FF2B5EF4-FFF2-40B4-BE49-F238E27FC236}">
                  <a16:creationId xmlns:a16="http://schemas.microsoft.com/office/drawing/2014/main" id="{864BC915-A7DF-46CE-BAAF-DD3754CEC6A3}"/>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DC0C0"/>
            </a:solidFill>
            <a:ln w="8073" cap="flat">
              <a:solidFill>
                <a:srgbClr val="C4C4C4"/>
              </a:solidFill>
              <a:prstDash val="solid"/>
              <a:miter/>
            </a:ln>
          </p:spPr>
          <p:txBody>
            <a:bodyPr rtlCol="0" anchor="ctr"/>
            <a:lstStyle/>
            <a:p>
              <a:endParaRPr lang="en-CA"/>
            </a:p>
          </p:txBody>
        </p:sp>
        <p:sp>
          <p:nvSpPr>
            <p:cNvPr id="38" name="Content Placeholder 4">
              <a:extLst>
                <a:ext uri="{FF2B5EF4-FFF2-40B4-BE49-F238E27FC236}">
                  <a16:creationId xmlns:a16="http://schemas.microsoft.com/office/drawing/2014/main" id="{A36E8EA7-0F23-4161-8082-BEB41062BFA4}"/>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BBBA9E"/>
            </a:solidFill>
            <a:ln w="8073" cap="flat">
              <a:solidFill>
                <a:srgbClr val="C4C4C4"/>
              </a:solidFill>
              <a:prstDash val="solid"/>
              <a:miter/>
            </a:ln>
          </p:spPr>
          <p:txBody>
            <a:bodyPr rtlCol="0" anchor="ctr"/>
            <a:lstStyle/>
            <a:p>
              <a:endParaRPr lang="en-CA"/>
            </a:p>
          </p:txBody>
        </p:sp>
        <p:sp>
          <p:nvSpPr>
            <p:cNvPr id="39" name="Content Placeholder 4">
              <a:extLst>
                <a:ext uri="{FF2B5EF4-FFF2-40B4-BE49-F238E27FC236}">
                  <a16:creationId xmlns:a16="http://schemas.microsoft.com/office/drawing/2014/main" id="{264EDDB3-6D63-402A-93C2-8F9FB14F25C1}"/>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0" name="Content Placeholder 4">
              <a:extLst>
                <a:ext uri="{FF2B5EF4-FFF2-40B4-BE49-F238E27FC236}">
                  <a16:creationId xmlns:a16="http://schemas.microsoft.com/office/drawing/2014/main" id="{8D067C63-A161-4E92-B6AD-C45FB0C66219}"/>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1" name="Content Placeholder 4">
              <a:extLst>
                <a:ext uri="{FF2B5EF4-FFF2-40B4-BE49-F238E27FC236}">
                  <a16:creationId xmlns:a16="http://schemas.microsoft.com/office/drawing/2014/main" id="{CF5FAA29-976E-4537-84D3-8E6593BB8BB3}"/>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2" name="Content Placeholder 4">
              <a:extLst>
                <a:ext uri="{FF2B5EF4-FFF2-40B4-BE49-F238E27FC236}">
                  <a16:creationId xmlns:a16="http://schemas.microsoft.com/office/drawing/2014/main" id="{8BFCC9B1-7801-4CEE-B6BC-E2FD17FF1FE3}"/>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3" name="Content Placeholder 4">
              <a:extLst>
                <a:ext uri="{FF2B5EF4-FFF2-40B4-BE49-F238E27FC236}">
                  <a16:creationId xmlns:a16="http://schemas.microsoft.com/office/drawing/2014/main" id="{306B934D-A25C-4595-AFC1-82322A723FAD}"/>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12"/>
            </a:solidFill>
            <a:ln w="8073" cap="flat">
              <a:solidFill>
                <a:srgbClr val="C4C4C4"/>
              </a:solidFill>
              <a:prstDash val="solid"/>
              <a:miter/>
            </a:ln>
          </p:spPr>
          <p:txBody>
            <a:bodyPr rtlCol="0" anchor="ctr"/>
            <a:lstStyle/>
            <a:p>
              <a:endParaRPr lang="en-CA"/>
            </a:p>
          </p:txBody>
        </p:sp>
        <p:sp>
          <p:nvSpPr>
            <p:cNvPr id="44" name="Content Placeholder 4">
              <a:extLst>
                <a:ext uri="{FF2B5EF4-FFF2-40B4-BE49-F238E27FC236}">
                  <a16:creationId xmlns:a16="http://schemas.microsoft.com/office/drawing/2014/main" id="{4F9392AA-6E31-4E4A-B0AE-B8D319F2ED86}"/>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D45E5E">
                <a:alpha val="86000"/>
              </a:srgbClr>
            </a:solidFill>
            <a:ln w="8073" cap="flat">
              <a:solidFill>
                <a:srgbClr val="C4C4C4"/>
              </a:solidFill>
              <a:prstDash val="solid"/>
              <a:miter/>
            </a:ln>
          </p:spPr>
          <p:txBody>
            <a:bodyPr rtlCol="0" anchor="ctr"/>
            <a:lstStyle/>
            <a:p>
              <a:endParaRPr lang="en-CA"/>
            </a:p>
          </p:txBody>
        </p:sp>
        <p:sp>
          <p:nvSpPr>
            <p:cNvPr id="45" name="Content Placeholder 4">
              <a:extLst>
                <a:ext uri="{FF2B5EF4-FFF2-40B4-BE49-F238E27FC236}">
                  <a16:creationId xmlns:a16="http://schemas.microsoft.com/office/drawing/2014/main" id="{82C26B7D-15DE-4BFC-88C9-AE1CA1666E39}"/>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A34FB0"/>
            </a:solidFill>
            <a:ln w="8073" cap="flat">
              <a:solidFill>
                <a:srgbClr val="C4C4C4"/>
              </a:solidFill>
              <a:prstDash val="solid"/>
              <a:miter/>
            </a:ln>
          </p:spPr>
          <p:txBody>
            <a:bodyPr rtlCol="0" anchor="ctr"/>
            <a:lstStyle/>
            <a:p>
              <a:endParaRPr lang="en-CA"/>
            </a:p>
          </p:txBody>
        </p:sp>
        <p:sp>
          <p:nvSpPr>
            <p:cNvPr id="46" name="Content Placeholder 4">
              <a:extLst>
                <a:ext uri="{FF2B5EF4-FFF2-40B4-BE49-F238E27FC236}">
                  <a16:creationId xmlns:a16="http://schemas.microsoft.com/office/drawing/2014/main" id="{8510DEB8-472B-41CF-BF9C-1607A48A3481}"/>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23AC75"/>
            </a:solidFill>
            <a:ln w="8073" cap="flat">
              <a:solidFill>
                <a:srgbClr val="C4C4C4"/>
              </a:solidFill>
              <a:prstDash val="solid"/>
              <a:miter/>
            </a:ln>
          </p:spPr>
          <p:txBody>
            <a:bodyPr rtlCol="0" anchor="ctr"/>
            <a:lstStyle/>
            <a:p>
              <a:endParaRPr lang="en-CA"/>
            </a:p>
          </p:txBody>
        </p:sp>
      </p:grpSp>
    </p:spTree>
    <p:extLst>
      <p:ext uri="{BB962C8B-B14F-4D97-AF65-F5344CB8AC3E}">
        <p14:creationId xmlns:p14="http://schemas.microsoft.com/office/powerpoint/2010/main" val="1162423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AABB-0900-F843-F0FA-2AD1AC0720AA}"/>
              </a:ext>
            </a:extLst>
          </p:cNvPr>
          <p:cNvSpPr>
            <a:spLocks noGrp="1"/>
          </p:cNvSpPr>
          <p:nvPr>
            <p:ph type="title"/>
          </p:nvPr>
        </p:nvSpPr>
        <p:spPr/>
        <p:txBody>
          <a:bodyPr/>
          <a:lstStyle/>
          <a:p>
            <a:r>
              <a:rPr lang="en-US" dirty="0"/>
              <a:t>GPT3 (Brown et al. 2020)</a:t>
            </a:r>
          </a:p>
        </p:txBody>
      </p:sp>
      <p:sp>
        <p:nvSpPr>
          <p:cNvPr id="3" name="Content Placeholder 2">
            <a:extLst>
              <a:ext uri="{FF2B5EF4-FFF2-40B4-BE49-F238E27FC236}">
                <a16:creationId xmlns:a16="http://schemas.microsoft.com/office/drawing/2014/main" id="{ABDBA4DD-6155-98CD-0ED4-D9F5099C36C4}"/>
              </a:ext>
            </a:extLst>
          </p:cNvPr>
          <p:cNvSpPr>
            <a:spLocks noGrp="1"/>
          </p:cNvSpPr>
          <p:nvPr>
            <p:ph idx="1"/>
          </p:nvPr>
        </p:nvSpPr>
        <p:spPr/>
        <p:txBody>
          <a:bodyPr/>
          <a:lstStyle/>
          <a:p>
            <a:r>
              <a:rPr lang="en-CA" b="0" i="0" dirty="0">
                <a:effectLst/>
                <a:latin typeface="Times New Roman" panose="02020603050405020304" pitchFamily="18" charset="0"/>
              </a:rPr>
              <a:t>Sequence lengths are 2048 tokens long </a:t>
            </a:r>
          </a:p>
          <a:p>
            <a:r>
              <a:rPr lang="en-CA" b="0" i="0" dirty="0">
                <a:effectLst/>
                <a:latin typeface="Times New Roman" panose="02020603050405020304" pitchFamily="18" charset="0"/>
              </a:rPr>
              <a:t>Batch size is 3.2 million tokens. </a:t>
            </a:r>
          </a:p>
          <a:p>
            <a:r>
              <a:rPr lang="en-CA" b="0" i="0" dirty="0">
                <a:effectLst/>
                <a:latin typeface="Times New Roman" panose="02020603050405020304" pitchFamily="18" charset="0"/>
              </a:rPr>
              <a:t>96 transformer layers (some of which implement a sparse</a:t>
            </a:r>
            <a:br>
              <a:rPr lang="en-CA" dirty="0"/>
            </a:br>
            <a:r>
              <a:rPr lang="en-CA" b="0" i="0" dirty="0">
                <a:effectLst/>
                <a:latin typeface="Times New Roman" panose="02020603050405020304" pitchFamily="18" charset="0"/>
              </a:rPr>
              <a:t>version of attention), each of which processes a word embedding of size 12288. </a:t>
            </a:r>
          </a:p>
          <a:p>
            <a:r>
              <a:rPr lang="en-CA" b="0" i="0" dirty="0">
                <a:effectLst/>
                <a:latin typeface="Times New Roman" panose="02020603050405020304" pitchFamily="18" charset="0"/>
              </a:rPr>
              <a:t>96 heads in the self-attention layers and the value, query, and key dimension is 128.</a:t>
            </a:r>
          </a:p>
          <a:p>
            <a:r>
              <a:rPr lang="en-CA" b="0" i="0" dirty="0">
                <a:effectLst/>
                <a:latin typeface="Times New Roman" panose="02020603050405020304" pitchFamily="18" charset="0"/>
              </a:rPr>
              <a:t>300 billion tokens </a:t>
            </a:r>
          </a:p>
          <a:p>
            <a:r>
              <a:rPr lang="en-CA" b="0" i="0" dirty="0">
                <a:effectLst/>
                <a:latin typeface="Times New Roman" panose="02020603050405020304" pitchFamily="18" charset="0"/>
              </a:rPr>
              <a:t>175 billion parameters</a:t>
            </a:r>
            <a:endParaRPr lang="en-US" dirty="0"/>
          </a:p>
        </p:txBody>
      </p:sp>
    </p:spTree>
    <p:extLst>
      <p:ext uri="{BB962C8B-B14F-4D97-AF65-F5344CB8AC3E}">
        <p14:creationId xmlns:p14="http://schemas.microsoft.com/office/powerpoint/2010/main" val="2098783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3BBB14B-BEE4-E8CC-E705-146BAC3B26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4886" y="488372"/>
            <a:ext cx="9580634" cy="534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35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314-58CD-0C58-A383-79B67974D034}"/>
              </a:ext>
            </a:extLst>
          </p:cNvPr>
          <p:cNvSpPr>
            <a:spLocks noGrp="1"/>
          </p:cNvSpPr>
          <p:nvPr>
            <p:ph type="title"/>
          </p:nvPr>
        </p:nvSpPr>
        <p:spPr/>
        <p:txBody>
          <a:bodyPr/>
          <a:lstStyle/>
          <a:p>
            <a:r>
              <a:rPr lang="en-US" dirty="0">
                <a:latin typeface="Helvetica" pitchFamily="2" charset="0"/>
              </a:rPr>
              <a:t>What does it learn?</a:t>
            </a:r>
          </a:p>
        </p:txBody>
      </p:sp>
      <p:sp>
        <p:nvSpPr>
          <p:cNvPr id="3" name="Content Placeholder 2">
            <a:extLst>
              <a:ext uri="{FF2B5EF4-FFF2-40B4-BE49-F238E27FC236}">
                <a16:creationId xmlns:a16="http://schemas.microsoft.com/office/drawing/2014/main" id="{CCFE555F-D24E-A971-789A-43467BB1B57F}"/>
              </a:ext>
            </a:extLst>
          </p:cNvPr>
          <p:cNvSpPr>
            <a:spLocks noGrp="1"/>
          </p:cNvSpPr>
          <p:nvPr>
            <p:ph idx="1"/>
          </p:nvPr>
        </p:nvSpPr>
        <p:spPr>
          <a:xfrm>
            <a:off x="838200" y="1944546"/>
            <a:ext cx="10515600" cy="4220841"/>
          </a:xfrm>
        </p:spPr>
        <p:txBody>
          <a:bodyPr/>
          <a:lstStyle/>
          <a:p>
            <a:r>
              <a:rPr lang="en-US" sz="3200" dirty="0">
                <a:latin typeface="Helvetica" pitchFamily="2" charset="0"/>
              </a:rPr>
              <a:t>Syntax</a:t>
            </a:r>
          </a:p>
          <a:p>
            <a:endParaRPr lang="en-US" sz="3200" dirty="0">
              <a:latin typeface="Helvetica" pitchFamily="2" charset="0"/>
            </a:endParaRPr>
          </a:p>
          <a:p>
            <a:pPr marL="457200" lvl="1" indent="0">
              <a:buNone/>
            </a:pPr>
            <a:r>
              <a:rPr lang="en-US" sz="3200" dirty="0">
                <a:latin typeface="Helvetica" pitchFamily="2" charset="0"/>
              </a:rPr>
              <a:t>	“Tomorrow, let’s…”	</a:t>
            </a:r>
          </a:p>
          <a:p>
            <a:endParaRPr lang="en-US" sz="3200" dirty="0">
              <a:latin typeface="Helvetica" pitchFamily="2" charset="0"/>
            </a:endParaRPr>
          </a:p>
          <a:p>
            <a:r>
              <a:rPr lang="en-US" sz="3200" dirty="0">
                <a:latin typeface="Helvetica" pitchFamily="2" charset="0"/>
              </a:rPr>
              <a:t>General knowledge:</a:t>
            </a:r>
          </a:p>
          <a:p>
            <a:endParaRPr lang="en-US" sz="3200" dirty="0">
              <a:latin typeface="Helvetica" pitchFamily="2" charset="0"/>
            </a:endParaRPr>
          </a:p>
          <a:p>
            <a:pPr marL="0" indent="0">
              <a:buNone/>
            </a:pPr>
            <a:r>
              <a:rPr lang="en-US" sz="3200" dirty="0">
                <a:latin typeface="Helvetica" pitchFamily="2" charset="0"/>
              </a:rPr>
              <a:t>	“The train pulled into the…”</a:t>
            </a:r>
          </a:p>
          <a:p>
            <a:endParaRPr lang="en-US" dirty="0"/>
          </a:p>
          <a:p>
            <a:endParaRPr lang="en-US" dirty="0"/>
          </a:p>
        </p:txBody>
      </p:sp>
    </p:spTree>
    <p:extLst>
      <p:ext uri="{BB962C8B-B14F-4D97-AF65-F5344CB8AC3E}">
        <p14:creationId xmlns:p14="http://schemas.microsoft.com/office/powerpoint/2010/main" val="1214672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7A28-FA7C-6084-30A3-8F2E5AE8A221}"/>
              </a:ext>
            </a:extLst>
          </p:cNvPr>
          <p:cNvSpPr>
            <a:spLocks noGrp="1"/>
          </p:cNvSpPr>
          <p:nvPr>
            <p:ph type="title"/>
          </p:nvPr>
        </p:nvSpPr>
        <p:spPr/>
        <p:txBody>
          <a:bodyPr/>
          <a:lstStyle/>
          <a:p>
            <a:r>
              <a:rPr lang="en-US" dirty="0"/>
              <a:t>Text completion</a:t>
            </a:r>
          </a:p>
        </p:txBody>
      </p:sp>
      <p:sp>
        <p:nvSpPr>
          <p:cNvPr id="3" name="Content Placeholder 2">
            <a:extLst>
              <a:ext uri="{FF2B5EF4-FFF2-40B4-BE49-F238E27FC236}">
                <a16:creationId xmlns:a16="http://schemas.microsoft.com/office/drawing/2014/main" id="{744E9104-E006-37D3-7DC8-4FC21E522CE1}"/>
              </a:ext>
            </a:extLst>
          </p:cNvPr>
          <p:cNvSpPr>
            <a:spLocks noGrp="1"/>
          </p:cNvSpPr>
          <p:nvPr>
            <p:ph idx="1"/>
          </p:nvPr>
        </p:nvSpPr>
        <p:spPr/>
        <p:txBody>
          <a:bodyPr>
            <a:normAutofit fontScale="70000" lnSpcReduction="20000"/>
          </a:bodyPr>
          <a:lstStyle/>
          <a:p>
            <a:pPr marL="0" indent="0">
              <a:buNone/>
            </a:pPr>
            <a:r>
              <a:rPr lang="en-US" dirty="0">
                <a:solidFill>
                  <a:srgbClr val="D18362"/>
                </a:solidFill>
              </a:rPr>
              <a:t>Understanding Deep Learning is a new textbook from MIT Press by Simon Prince that</a:t>
            </a:r>
            <a:r>
              <a:rPr lang="en-US" dirty="0"/>
              <a:t>'s designed to offer an accessible, broad introduction to the field. Deep learning is a branch of machine learning that is concerned with algorithms that learn from data that is unstructured or unlabeled. The book is divided into four sections:</a:t>
            </a:r>
          </a:p>
          <a:p>
            <a:pPr marL="0" indent="0">
              <a:buNone/>
            </a:pPr>
            <a:endParaRPr lang="en-US" dirty="0"/>
          </a:p>
          <a:p>
            <a:r>
              <a:rPr lang="en-US" dirty="0"/>
              <a:t>Introduction to deep learning</a:t>
            </a:r>
          </a:p>
          <a:p>
            <a:r>
              <a:rPr lang="en-US" dirty="0"/>
              <a:t>Deep learning architecture</a:t>
            </a:r>
          </a:p>
          <a:p>
            <a:r>
              <a:rPr lang="en-US" dirty="0"/>
              <a:t>Deep learning algorithms</a:t>
            </a:r>
          </a:p>
          <a:p>
            <a:r>
              <a:rPr lang="en-US" dirty="0"/>
              <a:t>Applications of deep learning</a:t>
            </a:r>
          </a:p>
          <a:p>
            <a:pPr marL="0" indent="0">
              <a:buNone/>
            </a:pPr>
            <a:endParaRPr lang="en-US" dirty="0"/>
          </a:p>
          <a:p>
            <a:pPr marL="0" indent="0">
              <a:buNone/>
            </a:pPr>
            <a:r>
              <a:rPr lang="en-US" dirty="0"/>
              <a:t>The first section offers an introduction to deep learning, including its history and origins. The second section covers deep learning architecture, discussing various types of neural networks and their applications. The third section dives into deep learning algorithms, including supervised and unsupervised learning, reinforcement learning, and more. The fourth section applies deep learning to various domains, such as computer vision, natural language processing, and robotics.</a:t>
            </a:r>
          </a:p>
          <a:p>
            <a:pPr marL="0" indent="0">
              <a:buNone/>
            </a:pPr>
            <a:endParaRPr lang="en-US" dirty="0"/>
          </a:p>
        </p:txBody>
      </p:sp>
    </p:spTree>
    <p:extLst>
      <p:ext uri="{BB962C8B-B14F-4D97-AF65-F5344CB8AC3E}">
        <p14:creationId xmlns:p14="http://schemas.microsoft.com/office/powerpoint/2010/main" val="2375861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6971-42A8-5DEF-C7F5-BBFCB9B1F798}"/>
              </a:ext>
            </a:extLst>
          </p:cNvPr>
          <p:cNvSpPr>
            <a:spLocks noGrp="1"/>
          </p:cNvSpPr>
          <p:nvPr>
            <p:ph type="title"/>
          </p:nvPr>
        </p:nvSpPr>
        <p:spPr/>
        <p:txBody>
          <a:bodyPr/>
          <a:lstStyle/>
          <a:p>
            <a:r>
              <a:rPr lang="en-US" dirty="0"/>
              <a:t>Few shot learning:</a:t>
            </a:r>
          </a:p>
        </p:txBody>
      </p:sp>
      <p:pic>
        <p:nvPicPr>
          <p:cNvPr id="7" name="Picture 6" descr="Text&#10;&#10;Description automatically generated with medium confidence">
            <a:extLst>
              <a:ext uri="{FF2B5EF4-FFF2-40B4-BE49-F238E27FC236}">
                <a16:creationId xmlns:a16="http://schemas.microsoft.com/office/drawing/2014/main" id="{B64D874A-4FA6-3178-2603-B61DF659BEDE}"/>
              </a:ext>
            </a:extLst>
          </p:cNvPr>
          <p:cNvPicPr>
            <a:picLocks noChangeAspect="1"/>
          </p:cNvPicPr>
          <p:nvPr/>
        </p:nvPicPr>
        <p:blipFill>
          <a:blip r:embed="rId2"/>
          <a:stretch>
            <a:fillRect/>
          </a:stretch>
        </p:blipFill>
        <p:spPr>
          <a:xfrm>
            <a:off x="493375" y="1690688"/>
            <a:ext cx="11318521" cy="3801926"/>
          </a:xfrm>
          <a:prstGeom prst="rect">
            <a:avLst/>
          </a:prstGeom>
        </p:spPr>
      </p:pic>
    </p:spTree>
    <p:extLst>
      <p:ext uri="{BB962C8B-B14F-4D97-AF65-F5344CB8AC3E}">
        <p14:creationId xmlns:p14="http://schemas.microsoft.com/office/powerpoint/2010/main" val="2850806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bg1"/>
                </a:solidFill>
                <a:latin typeface="Inter"/>
              </a:rPr>
              <a:t>	…</a:t>
            </a:r>
            <a:r>
              <a:rPr lang="en-CA" dirty="0">
                <a:solidFill>
                  <a:schemeClr val="bg1"/>
                </a:solidFill>
              </a:rPr>
              <a:t>What is the largest lake in the world? </a:t>
            </a:r>
            <a:br>
              <a:rPr lang="en-CA" dirty="0">
                <a:solidFill>
                  <a:schemeClr val="bg1"/>
                </a:solidFill>
              </a:rPr>
            </a:br>
            <a:r>
              <a:rPr lang="en-CA" dirty="0">
                <a:solidFill>
                  <a:schemeClr val="bg1"/>
                </a:solidFill>
              </a:rPr>
              <a:t>	What is the capital of Canada?</a:t>
            </a:r>
            <a:endParaRPr lang="en-CA" dirty="0">
              <a:solidFill>
                <a:schemeClr val="bg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2" name="Rectangle 1">
            <a:extLst>
              <a:ext uri="{FF2B5EF4-FFF2-40B4-BE49-F238E27FC236}">
                <a16:creationId xmlns:a16="http://schemas.microsoft.com/office/drawing/2014/main" id="{1AC91E66-4A3C-C5ED-E552-9FEF753BA1B2}"/>
              </a:ext>
            </a:extLst>
          </p:cNvPr>
          <p:cNvSpPr/>
          <p:nvPr/>
        </p:nvSpPr>
        <p:spPr>
          <a:xfrm>
            <a:off x="1484671" y="3510116"/>
            <a:ext cx="9773264" cy="2666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8682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2" name="Rectangle 1">
            <a:extLst>
              <a:ext uri="{FF2B5EF4-FFF2-40B4-BE49-F238E27FC236}">
                <a16:creationId xmlns:a16="http://schemas.microsoft.com/office/drawing/2014/main" id="{1AC91E66-4A3C-C5ED-E552-9FEF753BA1B2}"/>
              </a:ext>
            </a:extLst>
          </p:cNvPr>
          <p:cNvSpPr/>
          <p:nvPr/>
        </p:nvSpPr>
        <p:spPr>
          <a:xfrm>
            <a:off x="1484671" y="3510116"/>
            <a:ext cx="9773264" cy="2666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3330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4" name="Rectangle 3">
            <a:extLst>
              <a:ext uri="{FF2B5EF4-FFF2-40B4-BE49-F238E27FC236}">
                <a16:creationId xmlns:a16="http://schemas.microsoft.com/office/drawing/2014/main" id="{E3A10DD8-073C-8324-E853-670CA57EACA3}"/>
              </a:ext>
            </a:extLst>
          </p:cNvPr>
          <p:cNvSpPr/>
          <p:nvPr/>
        </p:nvSpPr>
        <p:spPr>
          <a:xfrm>
            <a:off x="1484671" y="4876800"/>
            <a:ext cx="9773264" cy="1300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3481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Tree>
    <p:extLst>
      <p:ext uri="{BB962C8B-B14F-4D97-AF65-F5344CB8AC3E}">
        <p14:creationId xmlns:p14="http://schemas.microsoft.com/office/powerpoint/2010/main" val="3036289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9CE9-0C35-BA93-047F-2014ED1BCF1B}"/>
              </a:ext>
            </a:extLst>
          </p:cNvPr>
          <p:cNvSpPr>
            <a:spLocks noGrp="1"/>
          </p:cNvSpPr>
          <p:nvPr>
            <p:ph type="title"/>
          </p:nvPr>
        </p:nvSpPr>
        <p:spPr/>
        <p:txBody>
          <a:bodyPr/>
          <a:lstStyle/>
          <a:p>
            <a:r>
              <a:rPr lang="en-US" dirty="0" err="1">
                <a:latin typeface="Helvetica" pitchFamily="2" charset="0"/>
              </a:rPr>
              <a:t>ChatGPT</a:t>
            </a:r>
            <a:endParaRPr lang="en-US" dirty="0">
              <a:latin typeface="Helvetica" pitchFamily="2" charset="0"/>
            </a:endParaRPr>
          </a:p>
        </p:txBody>
      </p:sp>
      <p:sp>
        <p:nvSpPr>
          <p:cNvPr id="3" name="Content Placeholder 2">
            <a:extLst>
              <a:ext uri="{FF2B5EF4-FFF2-40B4-BE49-F238E27FC236}">
                <a16:creationId xmlns:a16="http://schemas.microsoft.com/office/drawing/2014/main" id="{88435B67-ABDC-56FE-B324-DE0F26F7DFBD}"/>
              </a:ext>
            </a:extLst>
          </p:cNvPr>
          <p:cNvSpPr>
            <a:spLocks noGrp="1"/>
          </p:cNvSpPr>
          <p:nvPr>
            <p:ph idx="1"/>
          </p:nvPr>
        </p:nvSpPr>
        <p:spPr>
          <a:xfrm>
            <a:off x="838200" y="1690688"/>
            <a:ext cx="10515600" cy="4486275"/>
          </a:xfrm>
        </p:spPr>
        <p:txBody>
          <a:bodyPr/>
          <a:lstStyle/>
          <a:p>
            <a:r>
              <a:rPr lang="en-US" dirty="0">
                <a:latin typeface="Helvetica" pitchFamily="2" charset="0"/>
              </a:rPr>
              <a:t>GPT3.5 fine-tuned with human annotations</a:t>
            </a:r>
          </a:p>
          <a:p>
            <a:r>
              <a:rPr lang="en-US" dirty="0">
                <a:latin typeface="Helvetica" pitchFamily="2" charset="0"/>
              </a:rPr>
              <a:t>Trained to predict the next word + be “helpful, honest, harmless”</a:t>
            </a:r>
          </a:p>
          <a:p>
            <a:endParaRPr lang="en-US" dirty="0">
              <a:latin typeface="Helvetica" pitchFamily="2" charset="0"/>
            </a:endParaRPr>
          </a:p>
        </p:txBody>
      </p:sp>
      <p:pic>
        <p:nvPicPr>
          <p:cNvPr id="7" name="Picture 6" descr="A white rectangular object with black text&#10;&#10;Description automatically generated">
            <a:extLst>
              <a:ext uri="{FF2B5EF4-FFF2-40B4-BE49-F238E27FC236}">
                <a16:creationId xmlns:a16="http://schemas.microsoft.com/office/drawing/2014/main" id="{DB1F755F-7021-5DDA-70F4-5BC6CDACBBAF}"/>
              </a:ext>
            </a:extLst>
          </p:cNvPr>
          <p:cNvPicPr>
            <a:picLocks noChangeAspect="1"/>
          </p:cNvPicPr>
          <p:nvPr/>
        </p:nvPicPr>
        <p:blipFill rotWithShape="1">
          <a:blip r:embed="rId3"/>
          <a:srcRect b="33929"/>
          <a:stretch/>
        </p:blipFill>
        <p:spPr>
          <a:xfrm>
            <a:off x="1238641" y="4849078"/>
            <a:ext cx="9508358" cy="966506"/>
          </a:xfrm>
          <a:prstGeom prst="rect">
            <a:avLst/>
          </a:prstGeom>
        </p:spPr>
      </p:pic>
      <p:pic>
        <p:nvPicPr>
          <p:cNvPr id="9" name="Picture 8" descr="A close-up of a text&#10;&#10;Description automatically generated">
            <a:extLst>
              <a:ext uri="{FF2B5EF4-FFF2-40B4-BE49-F238E27FC236}">
                <a16:creationId xmlns:a16="http://schemas.microsoft.com/office/drawing/2014/main" id="{D48FDA8F-CF9D-829A-1471-36E704814F24}"/>
              </a:ext>
            </a:extLst>
          </p:cNvPr>
          <p:cNvPicPr>
            <a:picLocks noChangeAspect="1"/>
          </p:cNvPicPr>
          <p:nvPr/>
        </p:nvPicPr>
        <p:blipFill rotWithShape="1">
          <a:blip r:embed="rId4"/>
          <a:srcRect b="53846"/>
          <a:stretch/>
        </p:blipFill>
        <p:spPr>
          <a:xfrm>
            <a:off x="1238639" y="2880853"/>
            <a:ext cx="9508360" cy="825515"/>
          </a:xfrm>
          <a:prstGeom prst="rect">
            <a:avLst/>
          </a:prstGeom>
        </p:spPr>
      </p:pic>
    </p:spTree>
    <p:extLst>
      <p:ext uri="{BB962C8B-B14F-4D97-AF65-F5344CB8AC3E}">
        <p14:creationId xmlns:p14="http://schemas.microsoft.com/office/powerpoint/2010/main" val="136796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cxnSp>
        <p:nvCxnSpPr>
          <p:cNvPr id="10" name="Straight Connector 9">
            <a:extLst>
              <a:ext uri="{FF2B5EF4-FFF2-40B4-BE49-F238E27FC236}">
                <a16:creationId xmlns:a16="http://schemas.microsoft.com/office/drawing/2014/main" id="{DD749C84-8C19-6044-B90C-71068957214A}"/>
              </a:ext>
            </a:extLst>
          </p:cNvPr>
          <p:cNvCxnSpPr/>
          <p:nvPr/>
        </p:nvCxnSpPr>
        <p:spPr>
          <a:xfrm>
            <a:off x="3345083" y="3938251"/>
            <a:ext cx="5555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41E40C-EF02-4677-843E-3801FB49BD4C}"/>
              </a:ext>
            </a:extLst>
          </p:cNvPr>
          <p:cNvPicPr>
            <a:picLocks noChangeAspect="1"/>
          </p:cNvPicPr>
          <p:nvPr/>
        </p:nvPicPr>
        <p:blipFill>
          <a:blip r:embed="rId3"/>
          <a:stretch>
            <a:fillRect/>
          </a:stretch>
        </p:blipFill>
        <p:spPr>
          <a:xfrm>
            <a:off x="5997694" y="4358481"/>
            <a:ext cx="349362" cy="315912"/>
          </a:xfrm>
          <a:prstGeom prst="rect">
            <a:avLst/>
          </a:prstGeom>
        </p:spPr>
      </p:pic>
      <p:grpSp>
        <p:nvGrpSpPr>
          <p:cNvPr id="13" name="Group 12">
            <a:extLst>
              <a:ext uri="{FF2B5EF4-FFF2-40B4-BE49-F238E27FC236}">
                <a16:creationId xmlns:a16="http://schemas.microsoft.com/office/drawing/2014/main" id="{35642AC2-B615-4A9C-9FEA-0BCAD721E854}"/>
              </a:ext>
            </a:extLst>
          </p:cNvPr>
          <p:cNvGrpSpPr/>
          <p:nvPr/>
        </p:nvGrpSpPr>
        <p:grpSpPr>
          <a:xfrm>
            <a:off x="2060710" y="4751413"/>
            <a:ext cx="2452657" cy="305003"/>
            <a:chOff x="7510234" y="3272083"/>
            <a:chExt cx="1172849" cy="145851"/>
          </a:xfrm>
        </p:grpSpPr>
        <p:sp>
          <p:nvSpPr>
            <p:cNvPr id="14" name="Content Placeholder 4">
              <a:extLst>
                <a:ext uri="{FF2B5EF4-FFF2-40B4-BE49-F238E27FC236}">
                  <a16:creationId xmlns:a16="http://schemas.microsoft.com/office/drawing/2014/main" id="{0CA50130-1CC4-47B6-8774-14722B0D17E2}"/>
                </a:ext>
              </a:extLst>
            </p:cNvPr>
            <p:cNvSpPr/>
            <p:nvPr/>
          </p:nvSpPr>
          <p:spPr>
            <a:xfrm rot="5400000" flipV="1">
              <a:off x="8099187" y="3271610"/>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E8D45E">
                <a:alpha val="86000"/>
              </a:srgbClr>
            </a:solidFill>
            <a:ln w="8073" cap="flat">
              <a:solidFill>
                <a:srgbClr val="C4C4C4"/>
              </a:solidFill>
              <a:prstDash val="solid"/>
              <a:miter/>
            </a:ln>
          </p:spPr>
          <p:txBody>
            <a:bodyPr rtlCol="0" anchor="ctr"/>
            <a:lstStyle/>
            <a:p>
              <a:endParaRPr lang="en-CA"/>
            </a:p>
          </p:txBody>
        </p:sp>
        <p:sp>
          <p:nvSpPr>
            <p:cNvPr id="15" name="Content Placeholder 4">
              <a:extLst>
                <a:ext uri="{FF2B5EF4-FFF2-40B4-BE49-F238E27FC236}">
                  <a16:creationId xmlns:a16="http://schemas.microsoft.com/office/drawing/2014/main" id="{F82F5017-8BAF-46C8-86D8-B987C1E475E4}"/>
                </a:ext>
              </a:extLst>
            </p:cNvPr>
            <p:cNvSpPr/>
            <p:nvPr/>
          </p:nvSpPr>
          <p:spPr>
            <a:xfrm rot="5400000" flipV="1">
              <a:off x="8245056" y="3271610"/>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6" name="Content Placeholder 4">
              <a:extLst>
                <a:ext uri="{FF2B5EF4-FFF2-40B4-BE49-F238E27FC236}">
                  <a16:creationId xmlns:a16="http://schemas.microsoft.com/office/drawing/2014/main" id="{061DB2B9-0AD2-4DFA-A814-2D5BFED28B68}"/>
                </a:ext>
              </a:extLst>
            </p:cNvPr>
            <p:cNvSpPr/>
            <p:nvPr/>
          </p:nvSpPr>
          <p:spPr>
            <a:xfrm rot="5400000" flipV="1">
              <a:off x="8390890" y="3271610"/>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7" name="Content Placeholder 4">
              <a:extLst>
                <a:ext uri="{FF2B5EF4-FFF2-40B4-BE49-F238E27FC236}">
                  <a16:creationId xmlns:a16="http://schemas.microsoft.com/office/drawing/2014/main" id="{2F17C7E8-B2CF-4E33-96E5-D7C916932780}"/>
                </a:ext>
              </a:extLst>
            </p:cNvPr>
            <p:cNvSpPr/>
            <p:nvPr/>
          </p:nvSpPr>
          <p:spPr>
            <a:xfrm rot="5400000" flipV="1">
              <a:off x="8536759" y="3271610"/>
              <a:ext cx="145851" cy="146797"/>
            </a:xfrm>
            <a:custGeom>
              <a:avLst/>
              <a:gdLst>
                <a:gd name="connsiteX0" fmla="*/ 95 w 145851"/>
                <a:gd name="connsiteY0" fmla="*/ -143 h 146797"/>
                <a:gd name="connsiteX1" fmla="*/ 145947 w 145851"/>
                <a:gd name="connsiteY1" fmla="*/ -143 h 146797"/>
                <a:gd name="connsiteX2" fmla="*/ 145947 w 145851"/>
                <a:gd name="connsiteY2" fmla="*/ 146655 h 146797"/>
                <a:gd name="connsiteX3" fmla="*/ 95 w 145851"/>
                <a:gd name="connsiteY3" fmla="*/ 146655 h 146797"/>
              </a:gdLst>
              <a:ahLst/>
              <a:cxnLst>
                <a:cxn ang="0">
                  <a:pos x="connsiteX0" y="connsiteY0"/>
                </a:cxn>
                <a:cxn ang="0">
                  <a:pos x="connsiteX1" y="connsiteY1"/>
                </a:cxn>
                <a:cxn ang="0">
                  <a:pos x="connsiteX2" y="connsiteY2"/>
                </a:cxn>
                <a:cxn ang="0">
                  <a:pos x="connsiteX3" y="connsiteY3"/>
                </a:cxn>
              </a:cxnLst>
              <a:rect l="l" t="t" r="r" b="b"/>
              <a:pathLst>
                <a:path w="145851" h="146797">
                  <a:moveTo>
                    <a:pt x="95" y="-143"/>
                  </a:moveTo>
                  <a:lnTo>
                    <a:pt x="145947" y="-143"/>
                  </a:lnTo>
                  <a:lnTo>
                    <a:pt x="145947" y="146655"/>
                  </a:lnTo>
                  <a:lnTo>
                    <a:pt x="95" y="14665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8" name="Content Placeholder 4">
              <a:extLst>
                <a:ext uri="{FF2B5EF4-FFF2-40B4-BE49-F238E27FC236}">
                  <a16:creationId xmlns:a16="http://schemas.microsoft.com/office/drawing/2014/main" id="{43DE224D-B02A-4B82-9FF3-4E1CEBF9E611}"/>
                </a:ext>
              </a:extLst>
            </p:cNvPr>
            <p:cNvSpPr/>
            <p:nvPr/>
          </p:nvSpPr>
          <p:spPr>
            <a:xfrm rot="5400000" flipV="1">
              <a:off x="8099187" y="3271610"/>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19" name="Content Placeholder 4">
              <a:extLst>
                <a:ext uri="{FF2B5EF4-FFF2-40B4-BE49-F238E27FC236}">
                  <a16:creationId xmlns:a16="http://schemas.microsoft.com/office/drawing/2014/main" id="{1925676B-3FD7-44A1-B1B1-3A77FEFF9E10}"/>
                </a:ext>
              </a:extLst>
            </p:cNvPr>
            <p:cNvSpPr/>
            <p:nvPr/>
          </p:nvSpPr>
          <p:spPr>
            <a:xfrm rot="5400000" flipV="1">
              <a:off x="8245056" y="3271610"/>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6F4E37"/>
            </a:solidFill>
            <a:ln w="8073" cap="flat">
              <a:solidFill>
                <a:srgbClr val="C4C4C4"/>
              </a:solidFill>
              <a:prstDash val="solid"/>
              <a:miter/>
            </a:ln>
          </p:spPr>
          <p:txBody>
            <a:bodyPr rtlCol="0" anchor="ctr"/>
            <a:lstStyle/>
            <a:p>
              <a:endParaRPr lang="en-CA"/>
            </a:p>
          </p:txBody>
        </p:sp>
        <p:sp>
          <p:nvSpPr>
            <p:cNvPr id="20" name="Content Placeholder 4">
              <a:extLst>
                <a:ext uri="{FF2B5EF4-FFF2-40B4-BE49-F238E27FC236}">
                  <a16:creationId xmlns:a16="http://schemas.microsoft.com/office/drawing/2014/main" id="{ACA85028-6CE8-4599-8131-73FD87B35C12}"/>
                </a:ext>
              </a:extLst>
            </p:cNvPr>
            <p:cNvSpPr/>
            <p:nvPr/>
          </p:nvSpPr>
          <p:spPr>
            <a:xfrm rot="5400000" flipV="1">
              <a:off x="8390890" y="3271610"/>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4BEE2E"/>
            </a:solidFill>
            <a:ln w="8073" cap="flat">
              <a:solidFill>
                <a:srgbClr val="C4C4C4"/>
              </a:solidFill>
              <a:prstDash val="solid"/>
              <a:miter/>
            </a:ln>
          </p:spPr>
          <p:txBody>
            <a:bodyPr rtlCol="0" anchor="ctr"/>
            <a:lstStyle/>
            <a:p>
              <a:endParaRPr lang="en-CA"/>
            </a:p>
          </p:txBody>
        </p:sp>
        <p:sp>
          <p:nvSpPr>
            <p:cNvPr id="21" name="Content Placeholder 4">
              <a:extLst>
                <a:ext uri="{FF2B5EF4-FFF2-40B4-BE49-F238E27FC236}">
                  <a16:creationId xmlns:a16="http://schemas.microsoft.com/office/drawing/2014/main" id="{02BD8231-255A-4ABB-8E82-0BF0C97C2166}"/>
                </a:ext>
              </a:extLst>
            </p:cNvPr>
            <p:cNvSpPr/>
            <p:nvPr/>
          </p:nvSpPr>
          <p:spPr>
            <a:xfrm rot="5400000" flipV="1">
              <a:off x="8536759" y="3271610"/>
              <a:ext cx="145851" cy="146797"/>
            </a:xfrm>
            <a:custGeom>
              <a:avLst/>
              <a:gdLst>
                <a:gd name="connsiteX0" fmla="*/ 95 w 145851"/>
                <a:gd name="connsiteY0" fmla="*/ -143 h 146797"/>
                <a:gd name="connsiteX1" fmla="*/ 145947 w 145851"/>
                <a:gd name="connsiteY1" fmla="*/ -143 h 146797"/>
                <a:gd name="connsiteX2" fmla="*/ 145947 w 145851"/>
                <a:gd name="connsiteY2" fmla="*/ 146655 h 146797"/>
                <a:gd name="connsiteX3" fmla="*/ 95 w 145851"/>
                <a:gd name="connsiteY3" fmla="*/ 146655 h 146797"/>
              </a:gdLst>
              <a:ahLst/>
              <a:cxnLst>
                <a:cxn ang="0">
                  <a:pos x="connsiteX0" y="connsiteY0"/>
                </a:cxn>
                <a:cxn ang="0">
                  <a:pos x="connsiteX1" y="connsiteY1"/>
                </a:cxn>
                <a:cxn ang="0">
                  <a:pos x="connsiteX2" y="connsiteY2"/>
                </a:cxn>
                <a:cxn ang="0">
                  <a:pos x="connsiteX3" y="connsiteY3"/>
                </a:cxn>
              </a:cxnLst>
              <a:rect l="l" t="t" r="r" b="b"/>
              <a:pathLst>
                <a:path w="145851" h="146797">
                  <a:moveTo>
                    <a:pt x="95" y="-143"/>
                  </a:moveTo>
                  <a:lnTo>
                    <a:pt x="145947" y="-143"/>
                  </a:lnTo>
                  <a:lnTo>
                    <a:pt x="145947" y="146655"/>
                  </a:lnTo>
                  <a:lnTo>
                    <a:pt x="95" y="146655"/>
                  </a:lnTo>
                  <a:close/>
                </a:path>
              </a:pathLst>
            </a:custGeom>
            <a:solidFill>
              <a:srgbClr val="5356A8"/>
            </a:solidFill>
            <a:ln w="8073" cap="flat">
              <a:solidFill>
                <a:srgbClr val="C4C4C4"/>
              </a:solidFill>
              <a:prstDash val="solid"/>
              <a:miter/>
            </a:ln>
          </p:spPr>
          <p:txBody>
            <a:bodyPr rtlCol="0" anchor="ctr"/>
            <a:lstStyle/>
            <a:p>
              <a:endParaRPr lang="en-CA"/>
            </a:p>
          </p:txBody>
        </p:sp>
        <p:sp>
          <p:nvSpPr>
            <p:cNvPr id="22" name="Content Placeholder 4">
              <a:extLst>
                <a:ext uri="{FF2B5EF4-FFF2-40B4-BE49-F238E27FC236}">
                  <a16:creationId xmlns:a16="http://schemas.microsoft.com/office/drawing/2014/main" id="{AD82901B-AB94-416B-B3F1-4BD1D5ED570A}"/>
                </a:ext>
              </a:extLst>
            </p:cNvPr>
            <p:cNvSpPr/>
            <p:nvPr/>
          </p:nvSpPr>
          <p:spPr>
            <a:xfrm rot="5400000" flipV="1">
              <a:off x="7510707" y="3271610"/>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3" name="Content Placeholder 4">
              <a:extLst>
                <a:ext uri="{FF2B5EF4-FFF2-40B4-BE49-F238E27FC236}">
                  <a16:creationId xmlns:a16="http://schemas.microsoft.com/office/drawing/2014/main" id="{5B48E61A-6F95-41F1-A241-45FCA9D6AF54}"/>
                </a:ext>
              </a:extLst>
            </p:cNvPr>
            <p:cNvSpPr/>
            <p:nvPr/>
          </p:nvSpPr>
          <p:spPr>
            <a:xfrm rot="5400000" flipV="1">
              <a:off x="7656577" y="3271610"/>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4" name="Content Placeholder 4">
              <a:extLst>
                <a:ext uri="{FF2B5EF4-FFF2-40B4-BE49-F238E27FC236}">
                  <a16:creationId xmlns:a16="http://schemas.microsoft.com/office/drawing/2014/main" id="{057109B4-C07B-4367-A4AE-0CF744ABA118}"/>
                </a:ext>
              </a:extLst>
            </p:cNvPr>
            <p:cNvSpPr/>
            <p:nvPr/>
          </p:nvSpPr>
          <p:spPr>
            <a:xfrm rot="5400000" flipV="1">
              <a:off x="7802446" y="3271610"/>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5" name="Content Placeholder 4">
              <a:extLst>
                <a:ext uri="{FF2B5EF4-FFF2-40B4-BE49-F238E27FC236}">
                  <a16:creationId xmlns:a16="http://schemas.microsoft.com/office/drawing/2014/main" id="{B4AD547B-BADA-4126-B995-6A21423F86F3}"/>
                </a:ext>
              </a:extLst>
            </p:cNvPr>
            <p:cNvSpPr/>
            <p:nvPr/>
          </p:nvSpPr>
          <p:spPr>
            <a:xfrm rot="5400000" flipV="1">
              <a:off x="7948279" y="3271610"/>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6" name="Content Placeholder 4">
              <a:extLst>
                <a:ext uri="{FF2B5EF4-FFF2-40B4-BE49-F238E27FC236}">
                  <a16:creationId xmlns:a16="http://schemas.microsoft.com/office/drawing/2014/main" id="{04A9B4E0-13A8-4ECD-B6F4-FE92AE93D9D8}"/>
                </a:ext>
              </a:extLst>
            </p:cNvPr>
            <p:cNvSpPr/>
            <p:nvPr/>
          </p:nvSpPr>
          <p:spPr>
            <a:xfrm rot="5400000" flipV="1">
              <a:off x="7510707" y="3271610"/>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8CB25E">
                <a:alpha val="86000"/>
              </a:srgbClr>
            </a:solidFill>
            <a:ln w="8073" cap="flat">
              <a:solidFill>
                <a:srgbClr val="C4C4C4"/>
              </a:solidFill>
              <a:prstDash val="solid"/>
              <a:miter/>
            </a:ln>
          </p:spPr>
          <p:txBody>
            <a:bodyPr rtlCol="0" anchor="ctr"/>
            <a:lstStyle/>
            <a:p>
              <a:endParaRPr lang="en-CA"/>
            </a:p>
          </p:txBody>
        </p:sp>
        <p:sp>
          <p:nvSpPr>
            <p:cNvPr id="27" name="Content Placeholder 4">
              <a:extLst>
                <a:ext uri="{FF2B5EF4-FFF2-40B4-BE49-F238E27FC236}">
                  <a16:creationId xmlns:a16="http://schemas.microsoft.com/office/drawing/2014/main" id="{2BC1A9B5-424A-49A1-BA81-76A14BBDEE67}"/>
                </a:ext>
              </a:extLst>
            </p:cNvPr>
            <p:cNvSpPr/>
            <p:nvPr/>
          </p:nvSpPr>
          <p:spPr>
            <a:xfrm rot="5400000" flipV="1">
              <a:off x="7656577" y="3271610"/>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493337"/>
            </a:solidFill>
            <a:ln w="8073" cap="flat">
              <a:solidFill>
                <a:srgbClr val="C4C4C4"/>
              </a:solidFill>
              <a:prstDash val="solid"/>
              <a:miter/>
            </a:ln>
          </p:spPr>
          <p:txBody>
            <a:bodyPr rtlCol="0" anchor="ctr"/>
            <a:lstStyle/>
            <a:p>
              <a:endParaRPr lang="en-CA"/>
            </a:p>
          </p:txBody>
        </p:sp>
        <p:sp>
          <p:nvSpPr>
            <p:cNvPr id="28" name="Content Placeholder 4">
              <a:extLst>
                <a:ext uri="{FF2B5EF4-FFF2-40B4-BE49-F238E27FC236}">
                  <a16:creationId xmlns:a16="http://schemas.microsoft.com/office/drawing/2014/main" id="{8D705B34-5AA9-49C8-A21D-3C96F9A61DA7}"/>
                </a:ext>
              </a:extLst>
            </p:cNvPr>
            <p:cNvSpPr/>
            <p:nvPr/>
          </p:nvSpPr>
          <p:spPr>
            <a:xfrm rot="5400000" flipV="1">
              <a:off x="7802446" y="3271610"/>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69B025"/>
            </a:solidFill>
            <a:ln w="8073" cap="flat">
              <a:solidFill>
                <a:srgbClr val="C4C4C4"/>
              </a:solidFill>
              <a:prstDash val="solid"/>
              <a:miter/>
            </a:ln>
          </p:spPr>
          <p:txBody>
            <a:bodyPr rtlCol="0" anchor="ctr"/>
            <a:lstStyle/>
            <a:p>
              <a:endParaRPr lang="en-CA"/>
            </a:p>
          </p:txBody>
        </p:sp>
        <p:sp>
          <p:nvSpPr>
            <p:cNvPr id="29" name="Content Placeholder 4">
              <a:extLst>
                <a:ext uri="{FF2B5EF4-FFF2-40B4-BE49-F238E27FC236}">
                  <a16:creationId xmlns:a16="http://schemas.microsoft.com/office/drawing/2014/main" id="{71F1516B-A24D-49A6-A334-BF5FE1CACCC8}"/>
                </a:ext>
              </a:extLst>
            </p:cNvPr>
            <p:cNvSpPr/>
            <p:nvPr/>
          </p:nvSpPr>
          <p:spPr>
            <a:xfrm rot="5400000" flipV="1">
              <a:off x="7948279" y="3271610"/>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379D9D"/>
            </a:solidFill>
            <a:ln w="8073" cap="flat">
              <a:solidFill>
                <a:srgbClr val="C4C4C4"/>
              </a:solidFill>
              <a:prstDash val="solid"/>
              <a:miter/>
            </a:ln>
          </p:spPr>
          <p:txBody>
            <a:bodyPr rtlCol="0" anchor="ctr"/>
            <a:lstStyle/>
            <a:p>
              <a:endParaRPr lang="en-CA"/>
            </a:p>
          </p:txBody>
        </p:sp>
      </p:grpSp>
      <p:grpSp>
        <p:nvGrpSpPr>
          <p:cNvPr id="30" name="Group 29">
            <a:extLst>
              <a:ext uri="{FF2B5EF4-FFF2-40B4-BE49-F238E27FC236}">
                <a16:creationId xmlns:a16="http://schemas.microsoft.com/office/drawing/2014/main" id="{35DB7DC3-4843-462B-8C92-61BB28590A09}"/>
              </a:ext>
            </a:extLst>
          </p:cNvPr>
          <p:cNvGrpSpPr/>
          <p:nvPr/>
        </p:nvGrpSpPr>
        <p:grpSpPr>
          <a:xfrm>
            <a:off x="4904401" y="4751413"/>
            <a:ext cx="2452657" cy="305003"/>
            <a:chOff x="7510234" y="3418881"/>
            <a:chExt cx="1172849" cy="145851"/>
          </a:xfrm>
        </p:grpSpPr>
        <p:sp>
          <p:nvSpPr>
            <p:cNvPr id="31" name="Content Placeholder 4">
              <a:extLst>
                <a:ext uri="{FF2B5EF4-FFF2-40B4-BE49-F238E27FC236}">
                  <a16:creationId xmlns:a16="http://schemas.microsoft.com/office/drawing/2014/main" id="{54D330CF-A98F-43F4-85B5-3AF41C6EB0E2}"/>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2" name="Content Placeholder 4">
              <a:extLst>
                <a:ext uri="{FF2B5EF4-FFF2-40B4-BE49-F238E27FC236}">
                  <a16:creationId xmlns:a16="http://schemas.microsoft.com/office/drawing/2014/main" id="{C6E417F3-2144-4AC7-9752-EC5C7BA184C3}"/>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3" name="Content Placeholder 4">
              <a:extLst>
                <a:ext uri="{FF2B5EF4-FFF2-40B4-BE49-F238E27FC236}">
                  <a16:creationId xmlns:a16="http://schemas.microsoft.com/office/drawing/2014/main" id="{4A73FE39-20E3-4774-8784-957228033F6D}"/>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4" name="Content Placeholder 4">
              <a:extLst>
                <a:ext uri="{FF2B5EF4-FFF2-40B4-BE49-F238E27FC236}">
                  <a16:creationId xmlns:a16="http://schemas.microsoft.com/office/drawing/2014/main" id="{DE3D158A-0406-47DD-AFEE-3F08F8F4CECE}"/>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5" name="Content Placeholder 4">
              <a:extLst>
                <a:ext uri="{FF2B5EF4-FFF2-40B4-BE49-F238E27FC236}">
                  <a16:creationId xmlns:a16="http://schemas.microsoft.com/office/drawing/2014/main" id="{1BB1ED32-20F0-4E2C-AF66-598C97EA18B8}"/>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84351F"/>
            </a:solidFill>
            <a:ln w="8073" cap="flat">
              <a:solidFill>
                <a:srgbClr val="C4C4C4"/>
              </a:solidFill>
              <a:prstDash val="solid"/>
              <a:miter/>
            </a:ln>
          </p:spPr>
          <p:txBody>
            <a:bodyPr rtlCol="0" anchor="ctr"/>
            <a:lstStyle/>
            <a:p>
              <a:endParaRPr lang="en-CA"/>
            </a:p>
          </p:txBody>
        </p:sp>
        <p:sp>
          <p:nvSpPr>
            <p:cNvPr id="36" name="Content Placeholder 4">
              <a:extLst>
                <a:ext uri="{FF2B5EF4-FFF2-40B4-BE49-F238E27FC236}">
                  <a16:creationId xmlns:a16="http://schemas.microsoft.com/office/drawing/2014/main" id="{7938937B-3473-47E4-94E4-09C0BE2DF6FC}"/>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D45E">
                <a:alpha val="86000"/>
              </a:srgbClr>
            </a:solidFill>
            <a:ln w="8073" cap="flat">
              <a:solidFill>
                <a:srgbClr val="C4C4C4"/>
              </a:solidFill>
              <a:prstDash val="solid"/>
              <a:miter/>
            </a:ln>
          </p:spPr>
          <p:txBody>
            <a:bodyPr rtlCol="0" anchor="ctr"/>
            <a:lstStyle/>
            <a:p>
              <a:endParaRPr lang="en-CA"/>
            </a:p>
          </p:txBody>
        </p:sp>
        <p:sp>
          <p:nvSpPr>
            <p:cNvPr id="37" name="Content Placeholder 4">
              <a:extLst>
                <a:ext uri="{FF2B5EF4-FFF2-40B4-BE49-F238E27FC236}">
                  <a16:creationId xmlns:a16="http://schemas.microsoft.com/office/drawing/2014/main" id="{864BC915-A7DF-46CE-BAAF-DD3754CEC6A3}"/>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DC0C0"/>
            </a:solidFill>
            <a:ln w="8073" cap="flat">
              <a:solidFill>
                <a:srgbClr val="C4C4C4"/>
              </a:solidFill>
              <a:prstDash val="solid"/>
              <a:miter/>
            </a:ln>
          </p:spPr>
          <p:txBody>
            <a:bodyPr rtlCol="0" anchor="ctr"/>
            <a:lstStyle/>
            <a:p>
              <a:endParaRPr lang="en-CA"/>
            </a:p>
          </p:txBody>
        </p:sp>
        <p:sp>
          <p:nvSpPr>
            <p:cNvPr id="38" name="Content Placeholder 4">
              <a:extLst>
                <a:ext uri="{FF2B5EF4-FFF2-40B4-BE49-F238E27FC236}">
                  <a16:creationId xmlns:a16="http://schemas.microsoft.com/office/drawing/2014/main" id="{A36E8EA7-0F23-4161-8082-BEB41062BFA4}"/>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BBBA9E"/>
            </a:solidFill>
            <a:ln w="8073" cap="flat">
              <a:solidFill>
                <a:srgbClr val="C4C4C4"/>
              </a:solidFill>
              <a:prstDash val="solid"/>
              <a:miter/>
            </a:ln>
          </p:spPr>
          <p:txBody>
            <a:bodyPr rtlCol="0" anchor="ctr"/>
            <a:lstStyle/>
            <a:p>
              <a:endParaRPr lang="en-CA"/>
            </a:p>
          </p:txBody>
        </p:sp>
        <p:sp>
          <p:nvSpPr>
            <p:cNvPr id="39" name="Content Placeholder 4">
              <a:extLst>
                <a:ext uri="{FF2B5EF4-FFF2-40B4-BE49-F238E27FC236}">
                  <a16:creationId xmlns:a16="http://schemas.microsoft.com/office/drawing/2014/main" id="{264EDDB3-6D63-402A-93C2-8F9FB14F25C1}"/>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0" name="Content Placeholder 4">
              <a:extLst>
                <a:ext uri="{FF2B5EF4-FFF2-40B4-BE49-F238E27FC236}">
                  <a16:creationId xmlns:a16="http://schemas.microsoft.com/office/drawing/2014/main" id="{8D067C63-A161-4E92-B6AD-C45FB0C66219}"/>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1" name="Content Placeholder 4">
              <a:extLst>
                <a:ext uri="{FF2B5EF4-FFF2-40B4-BE49-F238E27FC236}">
                  <a16:creationId xmlns:a16="http://schemas.microsoft.com/office/drawing/2014/main" id="{CF5FAA29-976E-4537-84D3-8E6593BB8BB3}"/>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2" name="Content Placeholder 4">
              <a:extLst>
                <a:ext uri="{FF2B5EF4-FFF2-40B4-BE49-F238E27FC236}">
                  <a16:creationId xmlns:a16="http://schemas.microsoft.com/office/drawing/2014/main" id="{8BFCC9B1-7801-4CEE-B6BC-E2FD17FF1FE3}"/>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3" name="Content Placeholder 4">
              <a:extLst>
                <a:ext uri="{FF2B5EF4-FFF2-40B4-BE49-F238E27FC236}">
                  <a16:creationId xmlns:a16="http://schemas.microsoft.com/office/drawing/2014/main" id="{306B934D-A25C-4595-AFC1-82322A723FAD}"/>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12"/>
            </a:solidFill>
            <a:ln w="8073" cap="flat">
              <a:solidFill>
                <a:srgbClr val="C4C4C4"/>
              </a:solidFill>
              <a:prstDash val="solid"/>
              <a:miter/>
            </a:ln>
          </p:spPr>
          <p:txBody>
            <a:bodyPr rtlCol="0" anchor="ctr"/>
            <a:lstStyle/>
            <a:p>
              <a:endParaRPr lang="en-CA"/>
            </a:p>
          </p:txBody>
        </p:sp>
        <p:sp>
          <p:nvSpPr>
            <p:cNvPr id="44" name="Content Placeholder 4">
              <a:extLst>
                <a:ext uri="{FF2B5EF4-FFF2-40B4-BE49-F238E27FC236}">
                  <a16:creationId xmlns:a16="http://schemas.microsoft.com/office/drawing/2014/main" id="{4F9392AA-6E31-4E4A-B0AE-B8D319F2ED86}"/>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D45E5E">
                <a:alpha val="86000"/>
              </a:srgbClr>
            </a:solidFill>
            <a:ln w="8073" cap="flat">
              <a:solidFill>
                <a:srgbClr val="C4C4C4"/>
              </a:solidFill>
              <a:prstDash val="solid"/>
              <a:miter/>
            </a:ln>
          </p:spPr>
          <p:txBody>
            <a:bodyPr rtlCol="0" anchor="ctr"/>
            <a:lstStyle/>
            <a:p>
              <a:endParaRPr lang="en-CA"/>
            </a:p>
          </p:txBody>
        </p:sp>
        <p:sp>
          <p:nvSpPr>
            <p:cNvPr id="45" name="Content Placeholder 4">
              <a:extLst>
                <a:ext uri="{FF2B5EF4-FFF2-40B4-BE49-F238E27FC236}">
                  <a16:creationId xmlns:a16="http://schemas.microsoft.com/office/drawing/2014/main" id="{82C26B7D-15DE-4BFC-88C9-AE1CA1666E39}"/>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A34FB0"/>
            </a:solidFill>
            <a:ln w="8073" cap="flat">
              <a:solidFill>
                <a:srgbClr val="C4C4C4"/>
              </a:solidFill>
              <a:prstDash val="solid"/>
              <a:miter/>
            </a:ln>
          </p:spPr>
          <p:txBody>
            <a:bodyPr rtlCol="0" anchor="ctr"/>
            <a:lstStyle/>
            <a:p>
              <a:endParaRPr lang="en-CA"/>
            </a:p>
          </p:txBody>
        </p:sp>
        <p:sp>
          <p:nvSpPr>
            <p:cNvPr id="46" name="Content Placeholder 4">
              <a:extLst>
                <a:ext uri="{FF2B5EF4-FFF2-40B4-BE49-F238E27FC236}">
                  <a16:creationId xmlns:a16="http://schemas.microsoft.com/office/drawing/2014/main" id="{8510DEB8-472B-41CF-BF9C-1607A48A3481}"/>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23AC75"/>
            </a:solidFill>
            <a:ln w="8073" cap="flat">
              <a:solidFill>
                <a:srgbClr val="C4C4C4"/>
              </a:solidFill>
              <a:prstDash val="solid"/>
              <a:miter/>
            </a:ln>
          </p:spPr>
          <p:txBody>
            <a:bodyPr rtlCol="0" anchor="ctr"/>
            <a:lstStyle/>
            <a:p>
              <a:endParaRPr lang="en-CA"/>
            </a:p>
          </p:txBody>
        </p:sp>
      </p:grpSp>
      <p:grpSp>
        <p:nvGrpSpPr>
          <p:cNvPr id="47" name="Group 46">
            <a:extLst>
              <a:ext uri="{FF2B5EF4-FFF2-40B4-BE49-F238E27FC236}">
                <a16:creationId xmlns:a16="http://schemas.microsoft.com/office/drawing/2014/main" id="{652171F4-0AE8-4EF3-8D32-45301B58F3FB}"/>
              </a:ext>
            </a:extLst>
          </p:cNvPr>
          <p:cNvGrpSpPr/>
          <p:nvPr/>
        </p:nvGrpSpPr>
        <p:grpSpPr>
          <a:xfrm>
            <a:off x="7760223" y="4746767"/>
            <a:ext cx="2452657" cy="305003"/>
            <a:chOff x="7510234" y="3565678"/>
            <a:chExt cx="1172849" cy="145851"/>
          </a:xfrm>
        </p:grpSpPr>
        <p:sp>
          <p:nvSpPr>
            <p:cNvPr id="48" name="Content Placeholder 4">
              <a:extLst>
                <a:ext uri="{FF2B5EF4-FFF2-40B4-BE49-F238E27FC236}">
                  <a16:creationId xmlns:a16="http://schemas.microsoft.com/office/drawing/2014/main" id="{93402685-5EB6-4471-B4FF-F88264EAF7E8}"/>
                </a:ext>
              </a:extLst>
            </p:cNvPr>
            <p:cNvSpPr/>
            <p:nvPr/>
          </p:nvSpPr>
          <p:spPr>
            <a:xfrm rot="5400000" flipV="1">
              <a:off x="8099187" y="3565205"/>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9" name="Content Placeholder 4">
              <a:extLst>
                <a:ext uri="{FF2B5EF4-FFF2-40B4-BE49-F238E27FC236}">
                  <a16:creationId xmlns:a16="http://schemas.microsoft.com/office/drawing/2014/main" id="{DE5FA0BC-0E56-48C0-B29E-B49015C4206C}"/>
                </a:ext>
              </a:extLst>
            </p:cNvPr>
            <p:cNvSpPr/>
            <p:nvPr/>
          </p:nvSpPr>
          <p:spPr>
            <a:xfrm rot="5400000" flipV="1">
              <a:off x="8245056" y="3565205"/>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657F45"/>
            </a:solidFill>
            <a:ln w="8073" cap="flat">
              <a:solidFill>
                <a:srgbClr val="C4C4C4"/>
              </a:solidFill>
              <a:prstDash val="solid"/>
              <a:miter/>
            </a:ln>
          </p:spPr>
          <p:txBody>
            <a:bodyPr rtlCol="0" anchor="ctr"/>
            <a:lstStyle/>
            <a:p>
              <a:endParaRPr lang="en-CA"/>
            </a:p>
          </p:txBody>
        </p:sp>
        <p:sp>
          <p:nvSpPr>
            <p:cNvPr id="50" name="Content Placeholder 4">
              <a:extLst>
                <a:ext uri="{FF2B5EF4-FFF2-40B4-BE49-F238E27FC236}">
                  <a16:creationId xmlns:a16="http://schemas.microsoft.com/office/drawing/2014/main" id="{A08D871F-39D1-4A6F-96C7-6E6403161660}"/>
                </a:ext>
              </a:extLst>
            </p:cNvPr>
            <p:cNvSpPr/>
            <p:nvPr/>
          </p:nvSpPr>
          <p:spPr>
            <a:xfrm rot="5400000" flipV="1">
              <a:off x="8390890" y="3565205"/>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485E">
                <a:alpha val="86000"/>
              </a:srgbClr>
            </a:solidFill>
            <a:ln w="8073" cap="flat">
              <a:solidFill>
                <a:srgbClr val="C4C4C4"/>
              </a:solidFill>
              <a:prstDash val="solid"/>
              <a:miter/>
            </a:ln>
          </p:spPr>
          <p:txBody>
            <a:bodyPr rtlCol="0" anchor="ctr"/>
            <a:lstStyle/>
            <a:p>
              <a:endParaRPr lang="en-CA"/>
            </a:p>
          </p:txBody>
        </p:sp>
        <p:sp>
          <p:nvSpPr>
            <p:cNvPr id="51" name="Content Placeholder 4">
              <a:extLst>
                <a:ext uri="{FF2B5EF4-FFF2-40B4-BE49-F238E27FC236}">
                  <a16:creationId xmlns:a16="http://schemas.microsoft.com/office/drawing/2014/main" id="{D61CF97A-141F-4C8F-953A-FF0CC6C50AFE}"/>
                </a:ext>
              </a:extLst>
            </p:cNvPr>
            <p:cNvSpPr/>
            <p:nvPr/>
          </p:nvSpPr>
          <p:spPr>
            <a:xfrm rot="5400000" flipV="1">
              <a:off x="8536759" y="3565205"/>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2" name="Content Placeholder 4">
              <a:extLst>
                <a:ext uri="{FF2B5EF4-FFF2-40B4-BE49-F238E27FC236}">
                  <a16:creationId xmlns:a16="http://schemas.microsoft.com/office/drawing/2014/main" id="{705B39D2-D0DB-4233-82CD-8CBD982C0AB7}"/>
                </a:ext>
              </a:extLst>
            </p:cNvPr>
            <p:cNvSpPr/>
            <p:nvPr/>
          </p:nvSpPr>
          <p:spPr>
            <a:xfrm rot="5400000" flipV="1">
              <a:off x="8099187" y="3565205"/>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6E57D9"/>
            </a:solidFill>
            <a:ln w="8073" cap="flat">
              <a:solidFill>
                <a:srgbClr val="C4C4C4"/>
              </a:solidFill>
              <a:prstDash val="solid"/>
              <a:miter/>
            </a:ln>
          </p:spPr>
          <p:txBody>
            <a:bodyPr rtlCol="0" anchor="ctr"/>
            <a:lstStyle/>
            <a:p>
              <a:endParaRPr lang="en-CA"/>
            </a:p>
          </p:txBody>
        </p:sp>
        <p:sp>
          <p:nvSpPr>
            <p:cNvPr id="53" name="Content Placeholder 4">
              <a:extLst>
                <a:ext uri="{FF2B5EF4-FFF2-40B4-BE49-F238E27FC236}">
                  <a16:creationId xmlns:a16="http://schemas.microsoft.com/office/drawing/2014/main" id="{F591A4D7-A32F-415D-8554-971A7E16139E}"/>
                </a:ext>
              </a:extLst>
            </p:cNvPr>
            <p:cNvSpPr/>
            <p:nvPr/>
          </p:nvSpPr>
          <p:spPr>
            <a:xfrm rot="5400000" flipV="1">
              <a:off x="8245056" y="3565205"/>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54" name="Content Placeholder 4">
              <a:extLst>
                <a:ext uri="{FF2B5EF4-FFF2-40B4-BE49-F238E27FC236}">
                  <a16:creationId xmlns:a16="http://schemas.microsoft.com/office/drawing/2014/main" id="{F3D8DAD9-0FFA-4EAE-877E-E7023C4D3DEC}"/>
                </a:ext>
              </a:extLst>
            </p:cNvPr>
            <p:cNvSpPr/>
            <p:nvPr/>
          </p:nvSpPr>
          <p:spPr>
            <a:xfrm rot="5400000" flipV="1">
              <a:off x="8390890" y="3565205"/>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55" name="Content Placeholder 4">
              <a:extLst>
                <a:ext uri="{FF2B5EF4-FFF2-40B4-BE49-F238E27FC236}">
                  <a16:creationId xmlns:a16="http://schemas.microsoft.com/office/drawing/2014/main" id="{DCC6E19A-BB52-4F2D-81D3-D6B7DBB50D07}"/>
                </a:ext>
              </a:extLst>
            </p:cNvPr>
            <p:cNvSpPr/>
            <p:nvPr/>
          </p:nvSpPr>
          <p:spPr>
            <a:xfrm rot="5400000" flipV="1">
              <a:off x="8536759" y="3565205"/>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16848"/>
            </a:solidFill>
            <a:ln w="8073" cap="flat">
              <a:solidFill>
                <a:srgbClr val="C4C4C4"/>
              </a:solidFill>
              <a:prstDash val="solid"/>
              <a:miter/>
            </a:ln>
          </p:spPr>
          <p:txBody>
            <a:bodyPr rtlCol="0" anchor="ctr"/>
            <a:lstStyle/>
            <a:p>
              <a:endParaRPr lang="en-CA"/>
            </a:p>
          </p:txBody>
        </p:sp>
        <p:sp>
          <p:nvSpPr>
            <p:cNvPr id="56" name="Content Placeholder 4">
              <a:extLst>
                <a:ext uri="{FF2B5EF4-FFF2-40B4-BE49-F238E27FC236}">
                  <a16:creationId xmlns:a16="http://schemas.microsoft.com/office/drawing/2014/main" id="{83368CE0-81F8-4229-9AAE-1BC3915B3CA6}"/>
                </a:ext>
              </a:extLst>
            </p:cNvPr>
            <p:cNvSpPr/>
            <p:nvPr/>
          </p:nvSpPr>
          <p:spPr>
            <a:xfrm rot="5400000" flipV="1">
              <a:off x="7510707" y="3565205"/>
              <a:ext cx="145851" cy="146797"/>
            </a:xfrm>
            <a:custGeom>
              <a:avLst/>
              <a:gdLst>
                <a:gd name="connsiteX0" fmla="*/ 59 w 145851"/>
                <a:gd name="connsiteY0" fmla="*/ -107 h 146797"/>
                <a:gd name="connsiteX1" fmla="*/ 145911 w 145851"/>
                <a:gd name="connsiteY1" fmla="*/ -107 h 146797"/>
                <a:gd name="connsiteX2" fmla="*/ 145911 w 145851"/>
                <a:gd name="connsiteY2" fmla="*/ 146691 h 146797"/>
                <a:gd name="connsiteX3" fmla="*/ 59 w 145851"/>
                <a:gd name="connsiteY3" fmla="*/ 146691 h 146797"/>
              </a:gdLst>
              <a:ahLst/>
              <a:cxnLst>
                <a:cxn ang="0">
                  <a:pos x="connsiteX0" y="connsiteY0"/>
                </a:cxn>
                <a:cxn ang="0">
                  <a:pos x="connsiteX1" y="connsiteY1"/>
                </a:cxn>
                <a:cxn ang="0">
                  <a:pos x="connsiteX2" y="connsiteY2"/>
                </a:cxn>
                <a:cxn ang="0">
                  <a:pos x="connsiteX3" y="connsiteY3"/>
                </a:cxn>
              </a:cxnLst>
              <a:rect l="l" t="t" r="r" b="b"/>
              <a:pathLst>
                <a:path w="145851" h="146797">
                  <a:moveTo>
                    <a:pt x="59" y="-107"/>
                  </a:moveTo>
                  <a:lnTo>
                    <a:pt x="145911" y="-107"/>
                  </a:lnTo>
                  <a:lnTo>
                    <a:pt x="145911" y="146691"/>
                  </a:lnTo>
                  <a:lnTo>
                    <a:pt x="59" y="14669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7" name="Content Placeholder 4">
              <a:extLst>
                <a:ext uri="{FF2B5EF4-FFF2-40B4-BE49-F238E27FC236}">
                  <a16:creationId xmlns:a16="http://schemas.microsoft.com/office/drawing/2014/main" id="{FBFC9CB7-78D4-46B8-82CC-D113BF309171}"/>
                </a:ext>
              </a:extLst>
            </p:cNvPr>
            <p:cNvSpPr/>
            <p:nvPr/>
          </p:nvSpPr>
          <p:spPr>
            <a:xfrm rot="5400000" flipV="1">
              <a:off x="7656577" y="3565205"/>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8" name="Content Placeholder 4">
              <a:extLst>
                <a:ext uri="{FF2B5EF4-FFF2-40B4-BE49-F238E27FC236}">
                  <a16:creationId xmlns:a16="http://schemas.microsoft.com/office/drawing/2014/main" id="{865E3C28-2621-48DB-B044-640AD8BBD95C}"/>
                </a:ext>
              </a:extLst>
            </p:cNvPr>
            <p:cNvSpPr/>
            <p:nvPr/>
          </p:nvSpPr>
          <p:spPr>
            <a:xfrm rot="5400000" flipV="1">
              <a:off x="7802446" y="3565205"/>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9" name="Content Placeholder 4">
              <a:extLst>
                <a:ext uri="{FF2B5EF4-FFF2-40B4-BE49-F238E27FC236}">
                  <a16:creationId xmlns:a16="http://schemas.microsoft.com/office/drawing/2014/main" id="{3224DE2C-719D-4F20-9076-C5C2715BB4C2}"/>
                </a:ext>
              </a:extLst>
            </p:cNvPr>
            <p:cNvSpPr/>
            <p:nvPr/>
          </p:nvSpPr>
          <p:spPr>
            <a:xfrm rot="5400000" flipV="1">
              <a:off x="7948279" y="3565205"/>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60" name="Content Placeholder 4">
              <a:extLst>
                <a:ext uri="{FF2B5EF4-FFF2-40B4-BE49-F238E27FC236}">
                  <a16:creationId xmlns:a16="http://schemas.microsoft.com/office/drawing/2014/main" id="{DAE479ED-1759-45D0-ACD3-254948C8C8FC}"/>
                </a:ext>
              </a:extLst>
            </p:cNvPr>
            <p:cNvSpPr/>
            <p:nvPr/>
          </p:nvSpPr>
          <p:spPr>
            <a:xfrm rot="5400000" flipV="1">
              <a:off x="7510707" y="3565205"/>
              <a:ext cx="145851" cy="146797"/>
            </a:xfrm>
            <a:custGeom>
              <a:avLst/>
              <a:gdLst>
                <a:gd name="connsiteX0" fmla="*/ 59 w 145851"/>
                <a:gd name="connsiteY0" fmla="*/ -107 h 146797"/>
                <a:gd name="connsiteX1" fmla="*/ 145911 w 145851"/>
                <a:gd name="connsiteY1" fmla="*/ -107 h 146797"/>
                <a:gd name="connsiteX2" fmla="*/ 145911 w 145851"/>
                <a:gd name="connsiteY2" fmla="*/ 146691 h 146797"/>
                <a:gd name="connsiteX3" fmla="*/ 59 w 145851"/>
                <a:gd name="connsiteY3" fmla="*/ 146691 h 146797"/>
              </a:gdLst>
              <a:ahLst/>
              <a:cxnLst>
                <a:cxn ang="0">
                  <a:pos x="connsiteX0" y="connsiteY0"/>
                </a:cxn>
                <a:cxn ang="0">
                  <a:pos x="connsiteX1" y="connsiteY1"/>
                </a:cxn>
                <a:cxn ang="0">
                  <a:pos x="connsiteX2" y="connsiteY2"/>
                </a:cxn>
                <a:cxn ang="0">
                  <a:pos x="connsiteX3" y="connsiteY3"/>
                </a:cxn>
              </a:cxnLst>
              <a:rect l="l" t="t" r="r" b="b"/>
              <a:pathLst>
                <a:path w="145851" h="146797">
                  <a:moveTo>
                    <a:pt x="59" y="-107"/>
                  </a:moveTo>
                  <a:lnTo>
                    <a:pt x="145911" y="-107"/>
                  </a:lnTo>
                  <a:lnTo>
                    <a:pt x="145911" y="146691"/>
                  </a:lnTo>
                  <a:lnTo>
                    <a:pt x="59" y="146691"/>
                  </a:lnTo>
                  <a:close/>
                </a:path>
              </a:pathLst>
            </a:custGeom>
            <a:solidFill>
              <a:srgbClr val="9529FF"/>
            </a:solidFill>
            <a:ln w="8073" cap="flat">
              <a:solidFill>
                <a:srgbClr val="C4C4C4"/>
              </a:solidFill>
              <a:prstDash val="solid"/>
              <a:miter/>
            </a:ln>
          </p:spPr>
          <p:txBody>
            <a:bodyPr rtlCol="0" anchor="ctr"/>
            <a:lstStyle/>
            <a:p>
              <a:endParaRPr lang="en-CA"/>
            </a:p>
          </p:txBody>
        </p:sp>
        <p:sp>
          <p:nvSpPr>
            <p:cNvPr id="61" name="Content Placeholder 4">
              <a:extLst>
                <a:ext uri="{FF2B5EF4-FFF2-40B4-BE49-F238E27FC236}">
                  <a16:creationId xmlns:a16="http://schemas.microsoft.com/office/drawing/2014/main" id="{323EBEEB-978B-4130-BC19-F87E646A7A18}"/>
                </a:ext>
              </a:extLst>
            </p:cNvPr>
            <p:cNvSpPr/>
            <p:nvPr/>
          </p:nvSpPr>
          <p:spPr>
            <a:xfrm rot="5400000" flipV="1">
              <a:off x="7656577" y="3565205"/>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80FFFF"/>
            </a:solidFill>
            <a:ln w="8073" cap="flat">
              <a:solidFill>
                <a:srgbClr val="C4C4C4"/>
              </a:solidFill>
              <a:prstDash val="solid"/>
              <a:miter/>
            </a:ln>
          </p:spPr>
          <p:txBody>
            <a:bodyPr rtlCol="0" anchor="ctr"/>
            <a:lstStyle/>
            <a:p>
              <a:endParaRPr lang="en-CA"/>
            </a:p>
          </p:txBody>
        </p:sp>
        <p:sp>
          <p:nvSpPr>
            <p:cNvPr id="62" name="Content Placeholder 4">
              <a:extLst>
                <a:ext uri="{FF2B5EF4-FFF2-40B4-BE49-F238E27FC236}">
                  <a16:creationId xmlns:a16="http://schemas.microsoft.com/office/drawing/2014/main" id="{C7912A51-3BB4-4A71-9F57-47F902D44D37}"/>
                </a:ext>
              </a:extLst>
            </p:cNvPr>
            <p:cNvSpPr/>
            <p:nvPr/>
          </p:nvSpPr>
          <p:spPr>
            <a:xfrm rot="5400000" flipV="1">
              <a:off x="7802446" y="3565205"/>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725E5E">
                <a:alpha val="86000"/>
              </a:srgbClr>
            </a:solidFill>
            <a:ln w="8073" cap="flat">
              <a:solidFill>
                <a:srgbClr val="C4C4C4"/>
              </a:solidFill>
              <a:prstDash val="solid"/>
              <a:miter/>
            </a:ln>
          </p:spPr>
          <p:txBody>
            <a:bodyPr rtlCol="0" anchor="ctr"/>
            <a:lstStyle/>
            <a:p>
              <a:endParaRPr lang="en-CA"/>
            </a:p>
          </p:txBody>
        </p:sp>
        <p:sp>
          <p:nvSpPr>
            <p:cNvPr id="63" name="Content Placeholder 4">
              <a:extLst>
                <a:ext uri="{FF2B5EF4-FFF2-40B4-BE49-F238E27FC236}">
                  <a16:creationId xmlns:a16="http://schemas.microsoft.com/office/drawing/2014/main" id="{C174EA3A-13C1-4997-AB03-E6515B1D0C04}"/>
                </a:ext>
              </a:extLst>
            </p:cNvPr>
            <p:cNvSpPr/>
            <p:nvPr/>
          </p:nvSpPr>
          <p:spPr>
            <a:xfrm rot="5400000" flipV="1">
              <a:off x="7948279" y="3565205"/>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72FF"/>
            </a:solidFill>
            <a:ln w="8073" cap="flat">
              <a:solidFill>
                <a:srgbClr val="C4C4C4"/>
              </a:solidFill>
              <a:prstDash val="solid"/>
              <a:miter/>
            </a:ln>
          </p:spPr>
          <p:txBody>
            <a:bodyPr rtlCol="0" anchor="ctr"/>
            <a:lstStyle/>
            <a:p>
              <a:endParaRPr lang="en-CA"/>
            </a:p>
          </p:txBody>
        </p:sp>
      </p:grpSp>
      <p:cxnSp>
        <p:nvCxnSpPr>
          <p:cNvPr id="65" name="Straight Connector 64">
            <a:extLst>
              <a:ext uri="{FF2B5EF4-FFF2-40B4-BE49-F238E27FC236}">
                <a16:creationId xmlns:a16="http://schemas.microsoft.com/office/drawing/2014/main" id="{2326C7C2-BCB2-4670-A610-3BA94BD6582B}"/>
              </a:ext>
            </a:extLst>
          </p:cNvPr>
          <p:cNvCxnSpPr>
            <a:cxnSpLocks/>
          </p:cNvCxnSpPr>
          <p:nvPr/>
        </p:nvCxnSpPr>
        <p:spPr>
          <a:xfrm>
            <a:off x="4008563" y="3938251"/>
            <a:ext cx="4004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0717008-457B-4990-B575-E20A5040B48A}"/>
              </a:ext>
            </a:extLst>
          </p:cNvPr>
          <p:cNvCxnSpPr>
            <a:cxnSpLocks/>
          </p:cNvCxnSpPr>
          <p:nvPr/>
        </p:nvCxnSpPr>
        <p:spPr>
          <a:xfrm>
            <a:off x="2872449" y="3938251"/>
            <a:ext cx="3684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descr="A picture containing bubble chart&#10;&#10;Description automatically generated">
            <a:extLst>
              <a:ext uri="{FF2B5EF4-FFF2-40B4-BE49-F238E27FC236}">
                <a16:creationId xmlns:a16="http://schemas.microsoft.com/office/drawing/2014/main" id="{17E9681F-F66C-4ABF-AE28-23CC30ABEDB4}"/>
              </a:ext>
            </a:extLst>
          </p:cNvPr>
          <p:cNvPicPr>
            <a:picLocks noChangeAspect="1"/>
          </p:cNvPicPr>
          <p:nvPr/>
        </p:nvPicPr>
        <p:blipFill>
          <a:blip r:embed="rId4"/>
          <a:stretch>
            <a:fillRect/>
          </a:stretch>
        </p:blipFill>
        <p:spPr>
          <a:xfrm>
            <a:off x="1101184" y="4758794"/>
            <a:ext cx="960696" cy="272585"/>
          </a:xfrm>
          <a:prstGeom prst="rect">
            <a:avLst/>
          </a:prstGeom>
        </p:spPr>
      </p:pic>
      <p:pic>
        <p:nvPicPr>
          <p:cNvPr id="68" name="Picture 67" descr="A picture containing bubble chart&#10;&#10;Description automatically generated">
            <a:extLst>
              <a:ext uri="{FF2B5EF4-FFF2-40B4-BE49-F238E27FC236}">
                <a16:creationId xmlns:a16="http://schemas.microsoft.com/office/drawing/2014/main" id="{064CD1CD-FAB3-4F00-A9B7-29126153ED6E}"/>
              </a:ext>
            </a:extLst>
          </p:cNvPr>
          <p:cNvPicPr>
            <a:picLocks noChangeAspect="1"/>
          </p:cNvPicPr>
          <p:nvPr/>
        </p:nvPicPr>
        <p:blipFill>
          <a:blip r:embed="rId4"/>
          <a:stretch>
            <a:fillRect/>
          </a:stretch>
        </p:blipFill>
        <p:spPr>
          <a:xfrm>
            <a:off x="10413094" y="4767571"/>
            <a:ext cx="960696" cy="272585"/>
          </a:xfrm>
          <a:prstGeom prst="rect">
            <a:avLst/>
          </a:prstGeom>
        </p:spPr>
      </p:pic>
      <p:sp>
        <p:nvSpPr>
          <p:cNvPr id="5" name="TextBox 4">
            <a:extLst>
              <a:ext uri="{FF2B5EF4-FFF2-40B4-BE49-F238E27FC236}">
                <a16:creationId xmlns:a16="http://schemas.microsoft.com/office/drawing/2014/main" id="{0DA59C8D-D288-0E81-1380-C1A11A514429}"/>
              </a:ext>
            </a:extLst>
          </p:cNvPr>
          <p:cNvSpPr txBox="1"/>
          <p:nvPr/>
        </p:nvSpPr>
        <p:spPr>
          <a:xfrm>
            <a:off x="10184868" y="5249680"/>
            <a:ext cx="873360" cy="369332"/>
          </a:xfrm>
          <a:prstGeom prst="rect">
            <a:avLst/>
          </a:prstGeom>
          <a:noFill/>
        </p:spPr>
        <p:txBody>
          <a:bodyPr wrap="square" rtlCol="0">
            <a:spAutoFit/>
          </a:bodyPr>
          <a:lstStyle/>
          <a:p>
            <a:r>
              <a:rPr lang="en-US" dirty="0"/>
              <a:t>x </a:t>
            </a:r>
            <a:r>
              <a:rPr lang="en-US" i="1" dirty="0"/>
              <a:t>N</a:t>
            </a:r>
          </a:p>
        </p:txBody>
      </p:sp>
    </p:spTree>
    <p:extLst>
      <p:ext uri="{BB962C8B-B14F-4D97-AF65-F5344CB8AC3E}">
        <p14:creationId xmlns:p14="http://schemas.microsoft.com/office/powerpoint/2010/main" val="109067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9CE9-0C35-BA93-047F-2014ED1BCF1B}"/>
              </a:ext>
            </a:extLst>
          </p:cNvPr>
          <p:cNvSpPr>
            <a:spLocks noGrp="1"/>
          </p:cNvSpPr>
          <p:nvPr>
            <p:ph type="title"/>
          </p:nvPr>
        </p:nvSpPr>
        <p:spPr/>
        <p:txBody>
          <a:bodyPr/>
          <a:lstStyle/>
          <a:p>
            <a:r>
              <a:rPr lang="en-US" dirty="0" err="1">
                <a:latin typeface="Helvetica" pitchFamily="2" charset="0"/>
              </a:rPr>
              <a:t>ChatGPT</a:t>
            </a:r>
            <a:endParaRPr lang="en-US" dirty="0">
              <a:latin typeface="Helvetica" pitchFamily="2" charset="0"/>
            </a:endParaRPr>
          </a:p>
        </p:txBody>
      </p:sp>
      <p:sp>
        <p:nvSpPr>
          <p:cNvPr id="3" name="Content Placeholder 2">
            <a:extLst>
              <a:ext uri="{FF2B5EF4-FFF2-40B4-BE49-F238E27FC236}">
                <a16:creationId xmlns:a16="http://schemas.microsoft.com/office/drawing/2014/main" id="{88435B67-ABDC-56FE-B324-DE0F26F7DFBD}"/>
              </a:ext>
            </a:extLst>
          </p:cNvPr>
          <p:cNvSpPr>
            <a:spLocks noGrp="1"/>
          </p:cNvSpPr>
          <p:nvPr>
            <p:ph idx="1"/>
          </p:nvPr>
        </p:nvSpPr>
        <p:spPr>
          <a:xfrm>
            <a:off x="838200" y="1690688"/>
            <a:ext cx="10515600" cy="4486275"/>
          </a:xfrm>
        </p:spPr>
        <p:txBody>
          <a:bodyPr/>
          <a:lstStyle/>
          <a:p>
            <a:r>
              <a:rPr lang="en-US" dirty="0">
                <a:latin typeface="Helvetica" pitchFamily="2" charset="0"/>
              </a:rPr>
              <a:t>GPT3.5 fine-tuned with human annotations</a:t>
            </a:r>
          </a:p>
          <a:p>
            <a:r>
              <a:rPr lang="en-US" dirty="0">
                <a:latin typeface="Helvetica" pitchFamily="2" charset="0"/>
              </a:rPr>
              <a:t>Trained to predict the next word + be “helpful, honest, harmless”</a:t>
            </a:r>
          </a:p>
          <a:p>
            <a:endParaRPr lang="en-US" dirty="0">
              <a:latin typeface="Helvetica" pitchFamily="2" charset="0"/>
            </a:endParaRPr>
          </a:p>
        </p:txBody>
      </p:sp>
      <p:pic>
        <p:nvPicPr>
          <p:cNvPr id="7" name="Picture 6" descr="A white rectangular object with black text&#10;&#10;Description automatically generated">
            <a:extLst>
              <a:ext uri="{FF2B5EF4-FFF2-40B4-BE49-F238E27FC236}">
                <a16:creationId xmlns:a16="http://schemas.microsoft.com/office/drawing/2014/main" id="{DB1F755F-7021-5DDA-70F4-5BC6CDACBBAF}"/>
              </a:ext>
            </a:extLst>
          </p:cNvPr>
          <p:cNvPicPr>
            <a:picLocks noChangeAspect="1"/>
          </p:cNvPicPr>
          <p:nvPr/>
        </p:nvPicPr>
        <p:blipFill>
          <a:blip r:embed="rId3"/>
          <a:stretch>
            <a:fillRect/>
          </a:stretch>
        </p:blipFill>
        <p:spPr>
          <a:xfrm>
            <a:off x="1238641" y="4849078"/>
            <a:ext cx="9508358" cy="1462822"/>
          </a:xfrm>
          <a:prstGeom prst="rect">
            <a:avLst/>
          </a:prstGeom>
        </p:spPr>
      </p:pic>
      <p:pic>
        <p:nvPicPr>
          <p:cNvPr id="9" name="Picture 8" descr="A close-up of a text&#10;&#10;Description automatically generated">
            <a:extLst>
              <a:ext uri="{FF2B5EF4-FFF2-40B4-BE49-F238E27FC236}">
                <a16:creationId xmlns:a16="http://schemas.microsoft.com/office/drawing/2014/main" id="{D48FDA8F-CF9D-829A-1471-36E704814F24}"/>
              </a:ext>
            </a:extLst>
          </p:cNvPr>
          <p:cNvPicPr>
            <a:picLocks noChangeAspect="1"/>
          </p:cNvPicPr>
          <p:nvPr/>
        </p:nvPicPr>
        <p:blipFill>
          <a:blip r:embed="rId4"/>
          <a:stretch>
            <a:fillRect/>
          </a:stretch>
        </p:blipFill>
        <p:spPr>
          <a:xfrm>
            <a:off x="1238639" y="2880853"/>
            <a:ext cx="9508360" cy="1788598"/>
          </a:xfrm>
          <a:prstGeom prst="rect">
            <a:avLst/>
          </a:prstGeom>
        </p:spPr>
      </p:pic>
    </p:spTree>
    <p:extLst>
      <p:ext uri="{BB962C8B-B14F-4D97-AF65-F5344CB8AC3E}">
        <p14:creationId xmlns:p14="http://schemas.microsoft.com/office/powerpoint/2010/main" val="1775802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A1AB-4064-BA7C-9AB5-5A7BF464C1E4}"/>
              </a:ext>
            </a:extLst>
          </p:cNvPr>
          <p:cNvSpPr>
            <a:spLocks noGrp="1"/>
          </p:cNvSpPr>
          <p:nvPr>
            <p:ph type="title"/>
          </p:nvPr>
        </p:nvSpPr>
        <p:spPr/>
        <p:txBody>
          <a:bodyPr/>
          <a:lstStyle/>
          <a:p>
            <a:r>
              <a:rPr lang="en-US" dirty="0"/>
              <a:t>Instruction tuning</a:t>
            </a:r>
          </a:p>
        </p:txBody>
      </p:sp>
      <p:pic>
        <p:nvPicPr>
          <p:cNvPr id="4" name="Picture 3">
            <a:extLst>
              <a:ext uri="{FF2B5EF4-FFF2-40B4-BE49-F238E27FC236}">
                <a16:creationId xmlns:a16="http://schemas.microsoft.com/office/drawing/2014/main" id="{72EC4E33-71EC-F34F-9731-2C6B37D6281A}"/>
              </a:ext>
            </a:extLst>
          </p:cNvPr>
          <p:cNvPicPr>
            <a:picLocks noChangeAspect="1"/>
          </p:cNvPicPr>
          <p:nvPr/>
        </p:nvPicPr>
        <p:blipFill>
          <a:blip r:embed="rId2"/>
          <a:stretch>
            <a:fillRect/>
          </a:stretch>
        </p:blipFill>
        <p:spPr>
          <a:xfrm>
            <a:off x="847534" y="1690688"/>
            <a:ext cx="10506266" cy="4617403"/>
          </a:xfrm>
          <a:prstGeom prst="rect">
            <a:avLst/>
          </a:prstGeom>
        </p:spPr>
      </p:pic>
    </p:spTree>
    <p:extLst>
      <p:ext uri="{BB962C8B-B14F-4D97-AF65-F5344CB8AC3E}">
        <p14:creationId xmlns:p14="http://schemas.microsoft.com/office/powerpoint/2010/main" val="844954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screenshot of a computer&#10;&#10;Description automatically generated">
            <a:extLst>
              <a:ext uri="{FF2B5EF4-FFF2-40B4-BE49-F238E27FC236}">
                <a16:creationId xmlns:a16="http://schemas.microsoft.com/office/drawing/2014/main" id="{BF4D321A-9B05-28DF-C657-3061F825D19C}"/>
              </a:ext>
            </a:extLst>
          </p:cNvPr>
          <p:cNvPicPr>
            <a:picLocks noChangeAspect="1"/>
          </p:cNvPicPr>
          <p:nvPr/>
        </p:nvPicPr>
        <p:blipFill rotWithShape="1">
          <a:blip r:embed="rId2"/>
          <a:srcRect r="7975"/>
          <a:stretch/>
        </p:blipFill>
        <p:spPr>
          <a:xfrm>
            <a:off x="4510997" y="103858"/>
            <a:ext cx="6579792" cy="6650283"/>
          </a:xfrm>
          <a:prstGeom prst="rect">
            <a:avLst/>
          </a:prstGeom>
        </p:spPr>
      </p:pic>
      <p:pic>
        <p:nvPicPr>
          <p:cNvPr id="7" name="Picture 2" descr="ChatGPT reaches 100 million users two months after launch | Chatbots | The  Guardian">
            <a:extLst>
              <a:ext uri="{FF2B5EF4-FFF2-40B4-BE49-F238E27FC236}">
                <a16:creationId xmlns:a16="http://schemas.microsoft.com/office/drawing/2014/main" id="{5797C5E9-58D9-C943-40E0-060D244E0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95" y="2330245"/>
            <a:ext cx="3752646" cy="225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855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hat&#10;&#10;Description automatically generated">
            <a:extLst>
              <a:ext uri="{FF2B5EF4-FFF2-40B4-BE49-F238E27FC236}">
                <a16:creationId xmlns:a16="http://schemas.microsoft.com/office/drawing/2014/main" id="{AF6539D5-CCAB-48C1-44FE-D0A4729A3FF5}"/>
              </a:ext>
            </a:extLst>
          </p:cNvPr>
          <p:cNvPicPr>
            <a:picLocks noGrp="1" noChangeAspect="1"/>
          </p:cNvPicPr>
          <p:nvPr>
            <p:ph idx="1"/>
          </p:nvPr>
        </p:nvPicPr>
        <p:blipFill>
          <a:blip r:embed="rId2"/>
          <a:stretch>
            <a:fillRect/>
          </a:stretch>
        </p:blipFill>
        <p:spPr>
          <a:xfrm>
            <a:off x="4551356" y="1720644"/>
            <a:ext cx="6851606" cy="2991311"/>
          </a:xfrm>
        </p:spPr>
      </p:pic>
      <p:pic>
        <p:nvPicPr>
          <p:cNvPr id="10" name="Picture 2" descr="ChatGPT reaches 100 million users two months after launch | Chatbots | The  Guardian">
            <a:extLst>
              <a:ext uri="{FF2B5EF4-FFF2-40B4-BE49-F238E27FC236}">
                <a16:creationId xmlns:a16="http://schemas.microsoft.com/office/drawing/2014/main" id="{5FAF8306-0888-9C43-8DE4-D69901650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95" y="2330245"/>
            <a:ext cx="3752646" cy="225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3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A7A3-08D6-8FB7-4126-1C239C24659E}"/>
              </a:ext>
            </a:extLst>
          </p:cNvPr>
          <p:cNvSpPr>
            <a:spLocks noGrp="1"/>
          </p:cNvSpPr>
          <p:nvPr>
            <p:ph type="title"/>
          </p:nvPr>
        </p:nvSpPr>
        <p:spPr/>
        <p:txBody>
          <a:bodyPr/>
          <a:lstStyle/>
          <a:p>
            <a:endParaRPr lang="en-US"/>
          </a:p>
        </p:txBody>
      </p:sp>
      <p:pic>
        <p:nvPicPr>
          <p:cNvPr id="5" name="Content Placeholder 4" descr="Graphical user interface, text, chat or text message&#10;&#10;Description automatically generated">
            <a:extLst>
              <a:ext uri="{FF2B5EF4-FFF2-40B4-BE49-F238E27FC236}">
                <a16:creationId xmlns:a16="http://schemas.microsoft.com/office/drawing/2014/main" id="{3782D325-263D-8DCD-F94A-D3CAFF1358B1}"/>
              </a:ext>
            </a:extLst>
          </p:cNvPr>
          <p:cNvPicPr>
            <a:picLocks noGrp="1" noChangeAspect="1"/>
          </p:cNvPicPr>
          <p:nvPr>
            <p:ph idx="1"/>
          </p:nvPr>
        </p:nvPicPr>
        <p:blipFill>
          <a:blip r:embed="rId2"/>
          <a:stretch>
            <a:fillRect/>
          </a:stretch>
        </p:blipFill>
        <p:spPr>
          <a:xfrm>
            <a:off x="2904707" y="121203"/>
            <a:ext cx="5941342" cy="6615594"/>
          </a:xfrm>
        </p:spPr>
      </p:pic>
    </p:spTree>
    <p:extLst>
      <p:ext uri="{BB962C8B-B14F-4D97-AF65-F5344CB8AC3E}">
        <p14:creationId xmlns:p14="http://schemas.microsoft.com/office/powerpoint/2010/main" val="266085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79FA-A420-D811-355C-1C6CE550D1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099313-7C22-B3BF-4234-095904DF6387}"/>
              </a:ext>
            </a:extLst>
          </p:cNvPr>
          <p:cNvSpPr>
            <a:spLocks noGrp="1"/>
          </p:cNvSpPr>
          <p:nvPr>
            <p:ph idx="1"/>
          </p:nvPr>
        </p:nvSpPr>
        <p:spPr/>
        <p:txBody>
          <a:bodyPr/>
          <a:lstStyle/>
          <a:p>
            <a:endParaRPr lang="en-US"/>
          </a:p>
        </p:txBody>
      </p:sp>
      <p:pic>
        <p:nvPicPr>
          <p:cNvPr id="4" name="Content Placeholder 4" descr="Text, letter&#10;&#10;Description automatically generated">
            <a:extLst>
              <a:ext uri="{FF2B5EF4-FFF2-40B4-BE49-F238E27FC236}">
                <a16:creationId xmlns:a16="http://schemas.microsoft.com/office/drawing/2014/main" id="{40D89019-059D-A8FC-FC9A-2C721427F0B9}"/>
              </a:ext>
            </a:extLst>
          </p:cNvPr>
          <p:cNvPicPr>
            <a:picLocks noChangeAspect="1"/>
          </p:cNvPicPr>
          <p:nvPr/>
        </p:nvPicPr>
        <p:blipFill>
          <a:blip r:embed="rId2"/>
          <a:stretch>
            <a:fillRect/>
          </a:stretch>
        </p:blipFill>
        <p:spPr>
          <a:xfrm>
            <a:off x="3294874" y="1825625"/>
            <a:ext cx="5602251" cy="4351338"/>
          </a:xfrm>
          <a:prstGeom prst="rect">
            <a:avLst/>
          </a:prstGeom>
        </p:spPr>
      </p:pic>
      <p:pic>
        <p:nvPicPr>
          <p:cNvPr id="5" name="Content Placeholder 4" descr="Text, letter&#10;&#10;Description automatically generated">
            <a:extLst>
              <a:ext uri="{FF2B5EF4-FFF2-40B4-BE49-F238E27FC236}">
                <a16:creationId xmlns:a16="http://schemas.microsoft.com/office/drawing/2014/main" id="{741018FA-0505-476F-6E2F-AFAF3FE4839C}"/>
              </a:ext>
            </a:extLst>
          </p:cNvPr>
          <p:cNvPicPr>
            <a:picLocks noChangeAspect="1"/>
          </p:cNvPicPr>
          <p:nvPr/>
        </p:nvPicPr>
        <p:blipFill>
          <a:blip r:embed="rId2"/>
          <a:stretch>
            <a:fillRect/>
          </a:stretch>
        </p:blipFill>
        <p:spPr>
          <a:xfrm>
            <a:off x="1915233" y="106949"/>
            <a:ext cx="8554134" cy="6644102"/>
          </a:xfrm>
          <a:prstGeom prst="rect">
            <a:avLst/>
          </a:prstGeom>
        </p:spPr>
      </p:pic>
    </p:spTree>
    <p:extLst>
      <p:ext uri="{BB962C8B-B14F-4D97-AF65-F5344CB8AC3E}">
        <p14:creationId xmlns:p14="http://schemas.microsoft.com/office/powerpoint/2010/main" val="3665463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a white background&#10;&#10;Description automatically generated">
            <a:extLst>
              <a:ext uri="{FF2B5EF4-FFF2-40B4-BE49-F238E27FC236}">
                <a16:creationId xmlns:a16="http://schemas.microsoft.com/office/drawing/2014/main" id="{3AA6773A-5A24-78A0-3BEE-5F05F922B756}"/>
              </a:ext>
            </a:extLst>
          </p:cNvPr>
          <p:cNvPicPr>
            <a:picLocks noChangeAspect="1"/>
          </p:cNvPicPr>
          <p:nvPr/>
        </p:nvPicPr>
        <p:blipFill>
          <a:blip r:embed="rId3"/>
          <a:stretch>
            <a:fillRect/>
          </a:stretch>
        </p:blipFill>
        <p:spPr>
          <a:xfrm>
            <a:off x="4257628" y="1275047"/>
            <a:ext cx="3282295" cy="3282295"/>
          </a:xfrm>
          <a:prstGeom prst="rect">
            <a:avLst/>
          </a:prstGeom>
        </p:spPr>
      </p:pic>
      <p:sp>
        <p:nvSpPr>
          <p:cNvPr id="4" name="TextBox 3">
            <a:extLst>
              <a:ext uri="{FF2B5EF4-FFF2-40B4-BE49-F238E27FC236}">
                <a16:creationId xmlns:a16="http://schemas.microsoft.com/office/drawing/2014/main" id="{39BF0C17-2898-F059-1D26-6C4F2CC95FB9}"/>
              </a:ext>
            </a:extLst>
          </p:cNvPr>
          <p:cNvSpPr txBox="1"/>
          <p:nvPr/>
        </p:nvSpPr>
        <p:spPr>
          <a:xfrm>
            <a:off x="3703011" y="4700478"/>
            <a:ext cx="4391527" cy="369332"/>
          </a:xfrm>
          <a:prstGeom prst="rect">
            <a:avLst/>
          </a:prstGeom>
          <a:noFill/>
        </p:spPr>
        <p:txBody>
          <a:bodyPr wrap="square" rtlCol="0">
            <a:spAutoFit/>
          </a:bodyPr>
          <a:lstStyle/>
          <a:p>
            <a:pPr algn="ctr"/>
            <a:r>
              <a:rPr lang="en-US" dirty="0"/>
              <a:t>Feedback</a:t>
            </a:r>
          </a:p>
        </p:txBody>
      </p:sp>
    </p:spTree>
    <p:extLst>
      <p:ext uri="{BB962C8B-B14F-4D97-AF65-F5344CB8AC3E}">
        <p14:creationId xmlns:p14="http://schemas.microsoft.com/office/powerpoint/2010/main" val="147005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pic>
        <p:nvPicPr>
          <p:cNvPr id="4" name="Content Placeholder 4">
            <a:extLst>
              <a:ext uri="{FF2B5EF4-FFF2-40B4-BE49-F238E27FC236}">
                <a16:creationId xmlns:a16="http://schemas.microsoft.com/office/drawing/2014/main" id="{39795BC3-7D38-92C7-8345-9EA9C287319F}"/>
              </a:ext>
            </a:extLst>
          </p:cNvPr>
          <p:cNvPicPr>
            <a:picLocks noGrp="1" noChangeAspect="1"/>
          </p:cNvPicPr>
          <p:nvPr>
            <p:ph idx="1"/>
          </p:nvPr>
        </p:nvPicPr>
        <p:blipFill rotWithShape="1">
          <a:blip r:embed="rId3"/>
          <a:srcRect l="2143" r="66584" b="48494"/>
          <a:stretch/>
        </p:blipFill>
        <p:spPr>
          <a:xfrm>
            <a:off x="4342200" y="2625078"/>
            <a:ext cx="3725313" cy="2970179"/>
          </a:xfrm>
        </p:spPr>
      </p:pic>
    </p:spTree>
    <p:extLst>
      <p:ext uri="{BB962C8B-B14F-4D97-AF65-F5344CB8AC3E}">
        <p14:creationId xmlns:p14="http://schemas.microsoft.com/office/powerpoint/2010/main" val="355844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pic>
        <p:nvPicPr>
          <p:cNvPr id="4" name="Content Placeholder 4">
            <a:extLst>
              <a:ext uri="{FF2B5EF4-FFF2-40B4-BE49-F238E27FC236}">
                <a16:creationId xmlns:a16="http://schemas.microsoft.com/office/drawing/2014/main" id="{39795BC3-7D38-92C7-8345-9EA9C287319F}"/>
              </a:ext>
            </a:extLst>
          </p:cNvPr>
          <p:cNvPicPr>
            <a:picLocks noGrp="1" noChangeAspect="1"/>
          </p:cNvPicPr>
          <p:nvPr>
            <p:ph idx="1"/>
          </p:nvPr>
        </p:nvPicPr>
        <p:blipFill rotWithShape="1">
          <a:blip r:embed="rId3"/>
          <a:srcRect l="2143" r="66584" b="48494"/>
          <a:stretch/>
        </p:blipFill>
        <p:spPr>
          <a:xfrm>
            <a:off x="4342200" y="2625078"/>
            <a:ext cx="3725313" cy="2970179"/>
          </a:xfrm>
        </p:spPr>
      </p:pic>
      <p:sp>
        <p:nvSpPr>
          <p:cNvPr id="5" name="Graphic 1778">
            <a:extLst>
              <a:ext uri="{FF2B5EF4-FFF2-40B4-BE49-F238E27FC236}">
                <a16:creationId xmlns:a16="http://schemas.microsoft.com/office/drawing/2014/main" id="{AE28610C-C778-920B-641B-6F171F7E5CA5}"/>
              </a:ext>
            </a:extLst>
          </p:cNvPr>
          <p:cNvSpPr/>
          <p:nvPr/>
        </p:nvSpPr>
        <p:spPr>
          <a:xfrm rot="5400000">
            <a:off x="5931654" y="4407660"/>
            <a:ext cx="250374" cy="2625570"/>
          </a:xfrm>
          <a:custGeom>
            <a:avLst/>
            <a:gdLst>
              <a:gd name="connsiteX0" fmla="*/ 54857 w 134858"/>
              <a:gd name="connsiteY0" fmla="*/ 871737 h 1021079"/>
              <a:gd name="connsiteX1" fmla="*/ 52814 w 134858"/>
              <a:gd name="connsiteY1" fmla="*/ 918683 h 1021079"/>
              <a:gd name="connsiteX2" fmla="*/ 2548 w 134858"/>
              <a:gd name="connsiteY2" fmla="*/ 1005105 h 1021079"/>
              <a:gd name="connsiteX3" fmla="*/ 96 w 134858"/>
              <a:gd name="connsiteY3" fmla="*/ 1013108 h 1021079"/>
              <a:gd name="connsiteX4" fmla="*/ 6226 w 134858"/>
              <a:gd name="connsiteY4" fmla="*/ 1021111 h 1021079"/>
              <a:gd name="connsiteX5" fmla="*/ 18486 w 134858"/>
              <a:gd name="connsiteY5" fmla="*/ 1015778 h 1021079"/>
              <a:gd name="connsiteX6" fmla="*/ 80194 w 134858"/>
              <a:gd name="connsiteY6" fmla="*/ 897344 h 1021079"/>
              <a:gd name="connsiteX7" fmla="*/ 80194 w 134858"/>
              <a:gd name="connsiteY7" fmla="*/ 655142 h 1021079"/>
              <a:gd name="connsiteX8" fmla="*/ 93680 w 134858"/>
              <a:gd name="connsiteY8" fmla="*/ 571923 h 1021079"/>
              <a:gd name="connsiteX9" fmla="*/ 130869 w 134858"/>
              <a:gd name="connsiteY9" fmla="*/ 520173 h 1021079"/>
              <a:gd name="connsiteX10" fmla="*/ 134955 w 134858"/>
              <a:gd name="connsiteY10" fmla="*/ 510572 h 1021079"/>
              <a:gd name="connsiteX11" fmla="*/ 133730 w 134858"/>
              <a:gd name="connsiteY11" fmla="*/ 503102 h 1021079"/>
              <a:gd name="connsiteX12" fmla="*/ 81012 w 134858"/>
              <a:gd name="connsiteY12" fmla="*/ 398007 h 1021079"/>
              <a:gd name="connsiteX13" fmla="*/ 80194 w 134858"/>
              <a:gd name="connsiteY13" fmla="*/ 385736 h 1021079"/>
              <a:gd name="connsiteX14" fmla="*/ 80194 w 134858"/>
              <a:gd name="connsiteY14" fmla="*/ 124332 h 1021079"/>
              <a:gd name="connsiteX15" fmla="*/ 16851 w 134858"/>
              <a:gd name="connsiteY15" fmla="*/ 4833 h 1021079"/>
              <a:gd name="connsiteX16" fmla="*/ 6226 w 134858"/>
              <a:gd name="connsiteY16" fmla="*/ 31 h 1021079"/>
              <a:gd name="connsiteX17" fmla="*/ 96 w 134858"/>
              <a:gd name="connsiteY17" fmla="*/ 8034 h 1021079"/>
              <a:gd name="connsiteX18" fmla="*/ 1731 w 134858"/>
              <a:gd name="connsiteY18" fmla="*/ 16036 h 1021079"/>
              <a:gd name="connsiteX19" fmla="*/ 54857 w 134858"/>
              <a:gd name="connsiteY19" fmla="*/ 124332 h 1021079"/>
              <a:gd name="connsiteX20" fmla="*/ 54857 w 134858"/>
              <a:gd name="connsiteY20" fmla="*/ 385736 h 1021079"/>
              <a:gd name="connsiteX21" fmla="*/ 119835 w 134858"/>
              <a:gd name="connsiteY21" fmla="*/ 510572 h 1021079"/>
              <a:gd name="connsiteX22" fmla="*/ 54857 w 134858"/>
              <a:gd name="connsiteY22" fmla="*/ 633803 h 102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858" h="1021079">
                <a:moveTo>
                  <a:pt x="54857" y="871737"/>
                </a:moveTo>
                <a:cubicBezTo>
                  <a:pt x="54857" y="899477"/>
                  <a:pt x="54857" y="905879"/>
                  <a:pt x="52814" y="918683"/>
                </a:cubicBezTo>
                <a:cubicBezTo>
                  <a:pt x="47910" y="945891"/>
                  <a:pt x="35650" y="978965"/>
                  <a:pt x="2548" y="1005105"/>
                </a:cubicBezTo>
                <a:cubicBezTo>
                  <a:pt x="505" y="1006706"/>
                  <a:pt x="96" y="1007242"/>
                  <a:pt x="96" y="1013108"/>
                </a:cubicBezTo>
                <a:cubicBezTo>
                  <a:pt x="96" y="1021111"/>
                  <a:pt x="505" y="1021111"/>
                  <a:pt x="6226" y="1021111"/>
                </a:cubicBezTo>
                <a:cubicBezTo>
                  <a:pt x="10722" y="1021111"/>
                  <a:pt x="11130" y="1021111"/>
                  <a:pt x="18486" y="1015778"/>
                </a:cubicBezTo>
                <a:cubicBezTo>
                  <a:pt x="76517" y="972563"/>
                  <a:pt x="80194" y="909082"/>
                  <a:pt x="80194" y="897344"/>
                </a:cubicBezTo>
                <a:lnTo>
                  <a:pt x="80194" y="655142"/>
                </a:lnTo>
                <a:cubicBezTo>
                  <a:pt x="80194" y="630604"/>
                  <a:pt x="80194" y="602863"/>
                  <a:pt x="93680" y="571923"/>
                </a:cubicBezTo>
                <a:cubicBezTo>
                  <a:pt x="105123" y="545247"/>
                  <a:pt x="118609" y="530842"/>
                  <a:pt x="130869" y="520173"/>
                </a:cubicBezTo>
                <a:cubicBezTo>
                  <a:pt x="134547" y="516974"/>
                  <a:pt x="134955" y="516441"/>
                  <a:pt x="134955" y="510572"/>
                </a:cubicBezTo>
                <a:cubicBezTo>
                  <a:pt x="134955" y="506304"/>
                  <a:pt x="134955" y="504170"/>
                  <a:pt x="133730" y="503102"/>
                </a:cubicBezTo>
                <a:cubicBezTo>
                  <a:pt x="121469" y="492965"/>
                  <a:pt x="87550" y="464691"/>
                  <a:pt x="81012" y="398007"/>
                </a:cubicBezTo>
                <a:cubicBezTo>
                  <a:pt x="80194" y="390537"/>
                  <a:pt x="80194" y="389471"/>
                  <a:pt x="80194" y="385736"/>
                </a:cubicBezTo>
                <a:lnTo>
                  <a:pt x="80194" y="124332"/>
                </a:lnTo>
                <a:cubicBezTo>
                  <a:pt x="80194" y="96591"/>
                  <a:pt x="67117" y="39509"/>
                  <a:pt x="16851" y="4833"/>
                </a:cubicBezTo>
                <a:cubicBezTo>
                  <a:pt x="10722" y="31"/>
                  <a:pt x="10313" y="31"/>
                  <a:pt x="6226" y="31"/>
                </a:cubicBezTo>
                <a:cubicBezTo>
                  <a:pt x="505" y="31"/>
                  <a:pt x="96" y="31"/>
                  <a:pt x="96" y="8034"/>
                </a:cubicBezTo>
                <a:cubicBezTo>
                  <a:pt x="96" y="13368"/>
                  <a:pt x="96" y="14435"/>
                  <a:pt x="1731" y="16036"/>
                </a:cubicBezTo>
                <a:cubicBezTo>
                  <a:pt x="51588" y="54446"/>
                  <a:pt x="54857" y="110995"/>
                  <a:pt x="54857" y="124332"/>
                </a:cubicBezTo>
                <a:lnTo>
                  <a:pt x="54857" y="385736"/>
                </a:lnTo>
                <a:cubicBezTo>
                  <a:pt x="54857" y="423081"/>
                  <a:pt x="74473" y="480697"/>
                  <a:pt x="119835" y="510572"/>
                </a:cubicBezTo>
                <a:cubicBezTo>
                  <a:pt x="91637" y="530310"/>
                  <a:pt x="58127" y="569786"/>
                  <a:pt x="54857" y="633803"/>
                </a:cubicBezTo>
                <a:close/>
              </a:path>
            </a:pathLst>
          </a:custGeom>
          <a:solidFill>
            <a:srgbClr val="97969A">
              <a:alpha val="86000"/>
            </a:srgbClr>
          </a:solidFill>
          <a:ln w="0" cap="flat">
            <a:noFill/>
            <a:prstDash val="solid"/>
            <a:miter/>
          </a:ln>
        </p:spPr>
        <p:txBody>
          <a:bodyPr rtlCol="0" anchor="ctr"/>
          <a:lstStyle/>
          <a:p>
            <a:endParaRPr lang="en-CA" dirty="0"/>
          </a:p>
        </p:txBody>
      </p:sp>
      <p:grpSp>
        <p:nvGrpSpPr>
          <p:cNvPr id="6" name="Graphic 1778">
            <a:extLst>
              <a:ext uri="{FF2B5EF4-FFF2-40B4-BE49-F238E27FC236}">
                <a16:creationId xmlns:a16="http://schemas.microsoft.com/office/drawing/2014/main" id="{67EEE135-41E7-A361-57BC-39D488E941AF}"/>
              </a:ext>
            </a:extLst>
          </p:cNvPr>
          <p:cNvGrpSpPr/>
          <p:nvPr/>
        </p:nvGrpSpPr>
        <p:grpSpPr>
          <a:xfrm>
            <a:off x="5245384" y="6282714"/>
            <a:ext cx="1918946" cy="244890"/>
            <a:chOff x="7336152" y="4349399"/>
            <a:chExt cx="1294100" cy="165149"/>
          </a:xfrm>
          <a:solidFill>
            <a:srgbClr val="97969A">
              <a:alpha val="86000"/>
            </a:srgbClr>
          </a:solidFill>
        </p:grpSpPr>
        <p:sp>
          <p:nvSpPr>
            <p:cNvPr id="7" name="Graphic 1778">
              <a:extLst>
                <a:ext uri="{FF2B5EF4-FFF2-40B4-BE49-F238E27FC236}">
                  <a16:creationId xmlns:a16="http://schemas.microsoft.com/office/drawing/2014/main" id="{FADA2D17-8C23-7BBD-5CE2-65EB89890F8F}"/>
                </a:ext>
              </a:extLst>
            </p:cNvPr>
            <p:cNvSpPr/>
            <p:nvPr/>
          </p:nvSpPr>
          <p:spPr>
            <a:xfrm>
              <a:off x="7336152" y="4377652"/>
              <a:ext cx="149211" cy="134734"/>
            </a:xfrm>
            <a:custGeom>
              <a:avLst/>
              <a:gdLst>
                <a:gd name="connsiteX0" fmla="*/ 23083 w 149211"/>
                <a:gd name="connsiteY0" fmla="*/ 119337 h 134734"/>
                <a:gd name="connsiteX1" fmla="*/ 5312 w 149211"/>
                <a:gd name="connsiteY1" fmla="*/ 128608 h 134734"/>
                <a:gd name="connsiteX2" fmla="*/ 103 w 149211"/>
                <a:gd name="connsiteY2" fmla="*/ 132316 h 134734"/>
                <a:gd name="connsiteX3" fmla="*/ 5312 w 149211"/>
                <a:gd name="connsiteY3" fmla="*/ 134788 h 134734"/>
                <a:gd name="connsiteX4" fmla="*/ 70267 w 149211"/>
                <a:gd name="connsiteY4" fmla="*/ 134788 h 134734"/>
                <a:gd name="connsiteX5" fmla="*/ 149315 w 149211"/>
                <a:gd name="connsiteY5" fmla="*/ 50116 h 134734"/>
                <a:gd name="connsiteX6" fmla="*/ 103357 w 149211"/>
                <a:gd name="connsiteY6" fmla="*/ 54 h 134734"/>
                <a:gd name="connsiteX7" fmla="*/ 37789 w 149211"/>
                <a:gd name="connsiteY7" fmla="*/ 54 h 134734"/>
                <a:gd name="connsiteX8" fmla="*/ 31968 w 149211"/>
                <a:gd name="connsiteY8" fmla="*/ 3762 h 134734"/>
                <a:gd name="connsiteX9" fmla="*/ 37483 w 149211"/>
                <a:gd name="connsiteY9" fmla="*/ 6234 h 134734"/>
                <a:gd name="connsiteX10" fmla="*/ 45756 w 149211"/>
                <a:gd name="connsiteY10" fmla="*/ 6543 h 134734"/>
                <a:gd name="connsiteX11" fmla="*/ 50045 w 149211"/>
                <a:gd name="connsiteY11" fmla="*/ 9943 h 134734"/>
                <a:gd name="connsiteX12" fmla="*/ 49432 w 149211"/>
                <a:gd name="connsiteY12" fmla="*/ 13651 h 134734"/>
                <a:gd name="connsiteX13" fmla="*/ 65364 w 149211"/>
                <a:gd name="connsiteY13" fmla="*/ 13651 h 134734"/>
                <a:gd name="connsiteX14" fmla="*/ 76088 w 149211"/>
                <a:gd name="connsiteY14" fmla="*/ 6234 h 134734"/>
                <a:gd name="connsiteX15" fmla="*/ 96923 w 149211"/>
                <a:gd name="connsiteY15" fmla="*/ 6234 h 134734"/>
                <a:gd name="connsiteX16" fmla="*/ 132157 w 149211"/>
                <a:gd name="connsiteY16" fmla="*/ 42699 h 134734"/>
                <a:gd name="connsiteX17" fmla="*/ 111629 w 149211"/>
                <a:gd name="connsiteY17" fmla="*/ 106358 h 134734"/>
                <a:gd name="connsiteX18" fmla="*/ 66590 w 149211"/>
                <a:gd name="connsiteY18" fmla="*/ 128608 h 134734"/>
                <a:gd name="connsiteX19" fmla="*/ 44530 w 149211"/>
                <a:gd name="connsiteY19" fmla="*/ 128608 h 134734"/>
                <a:gd name="connsiteX20" fmla="*/ 40240 w 149211"/>
                <a:gd name="connsiteY20" fmla="*/ 128608 h 134734"/>
                <a:gd name="connsiteX21" fmla="*/ 37789 w 149211"/>
                <a:gd name="connsiteY21" fmla="*/ 126445 h 134734"/>
                <a:gd name="connsiteX22" fmla="*/ 38709 w 149211"/>
                <a:gd name="connsiteY22" fmla="*/ 122118 h 1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9211" h="134734">
                  <a:moveTo>
                    <a:pt x="23083" y="119337"/>
                  </a:moveTo>
                  <a:cubicBezTo>
                    <a:pt x="21244" y="127063"/>
                    <a:pt x="20938" y="128608"/>
                    <a:pt x="5312" y="128608"/>
                  </a:cubicBezTo>
                  <a:cubicBezTo>
                    <a:pt x="2248" y="128608"/>
                    <a:pt x="103" y="128608"/>
                    <a:pt x="103" y="132316"/>
                  </a:cubicBezTo>
                  <a:cubicBezTo>
                    <a:pt x="103" y="134788"/>
                    <a:pt x="1635" y="134788"/>
                    <a:pt x="5312" y="134788"/>
                  </a:cubicBezTo>
                  <a:lnTo>
                    <a:pt x="70267" y="134788"/>
                  </a:lnTo>
                  <a:cubicBezTo>
                    <a:pt x="110710" y="134788"/>
                    <a:pt x="149315" y="93070"/>
                    <a:pt x="149315" y="50116"/>
                  </a:cubicBezTo>
                  <a:cubicBezTo>
                    <a:pt x="149315" y="22303"/>
                    <a:pt x="132770" y="54"/>
                    <a:pt x="103357" y="54"/>
                  </a:cubicBezTo>
                  <a:lnTo>
                    <a:pt x="37789" y="54"/>
                  </a:lnTo>
                  <a:cubicBezTo>
                    <a:pt x="34113" y="54"/>
                    <a:pt x="31968" y="54"/>
                    <a:pt x="31968" y="3762"/>
                  </a:cubicBezTo>
                  <a:cubicBezTo>
                    <a:pt x="31968" y="6234"/>
                    <a:pt x="33500" y="6234"/>
                    <a:pt x="37483" y="6234"/>
                  </a:cubicBezTo>
                  <a:cubicBezTo>
                    <a:pt x="39934" y="6234"/>
                    <a:pt x="43611" y="6543"/>
                    <a:pt x="45756" y="6543"/>
                  </a:cubicBezTo>
                  <a:cubicBezTo>
                    <a:pt x="49126" y="7161"/>
                    <a:pt x="50045" y="7470"/>
                    <a:pt x="50045" y="9943"/>
                  </a:cubicBezTo>
                  <a:cubicBezTo>
                    <a:pt x="50045" y="10561"/>
                    <a:pt x="50045" y="11179"/>
                    <a:pt x="49432" y="13651"/>
                  </a:cubicBezTo>
                  <a:close/>
                  <a:moveTo>
                    <a:pt x="65364" y="13651"/>
                  </a:moveTo>
                  <a:cubicBezTo>
                    <a:pt x="67203" y="6852"/>
                    <a:pt x="67509" y="6234"/>
                    <a:pt x="76088" y="6234"/>
                  </a:cubicBezTo>
                  <a:lnTo>
                    <a:pt x="96923" y="6234"/>
                  </a:lnTo>
                  <a:cubicBezTo>
                    <a:pt x="115919" y="6234"/>
                    <a:pt x="132157" y="16741"/>
                    <a:pt x="132157" y="42699"/>
                  </a:cubicBezTo>
                  <a:cubicBezTo>
                    <a:pt x="132157" y="52279"/>
                    <a:pt x="128481" y="84726"/>
                    <a:pt x="111629" y="106358"/>
                  </a:cubicBezTo>
                  <a:cubicBezTo>
                    <a:pt x="106114" y="113775"/>
                    <a:pt x="90795" y="128608"/>
                    <a:pt x="66590" y="128608"/>
                  </a:cubicBezTo>
                  <a:lnTo>
                    <a:pt x="44530" y="128608"/>
                  </a:lnTo>
                  <a:cubicBezTo>
                    <a:pt x="41772" y="128608"/>
                    <a:pt x="41466" y="128608"/>
                    <a:pt x="40240" y="128608"/>
                  </a:cubicBezTo>
                  <a:cubicBezTo>
                    <a:pt x="38402" y="128299"/>
                    <a:pt x="37789" y="127990"/>
                    <a:pt x="37789" y="126445"/>
                  </a:cubicBezTo>
                  <a:cubicBezTo>
                    <a:pt x="37789" y="125826"/>
                    <a:pt x="37789" y="125517"/>
                    <a:pt x="38709" y="122118"/>
                  </a:cubicBezTo>
                  <a:close/>
                </a:path>
              </a:pathLst>
            </a:custGeom>
            <a:solidFill>
              <a:srgbClr val="97969A">
                <a:alpha val="86000"/>
              </a:srgbClr>
            </a:solidFill>
            <a:ln w="0" cap="flat">
              <a:noFill/>
              <a:prstDash val="solid"/>
              <a:miter/>
            </a:ln>
          </p:spPr>
          <p:txBody>
            <a:bodyPr rtlCol="0" anchor="ctr"/>
            <a:lstStyle/>
            <a:p>
              <a:endParaRPr lang="en-CA"/>
            </a:p>
          </p:txBody>
        </p:sp>
        <p:sp>
          <p:nvSpPr>
            <p:cNvPr id="8" name="Graphic 1778">
              <a:extLst>
                <a:ext uri="{FF2B5EF4-FFF2-40B4-BE49-F238E27FC236}">
                  <a16:creationId xmlns:a16="http://schemas.microsoft.com/office/drawing/2014/main" id="{6B8C49AD-A3B8-4A35-D3F1-7126598111DF}"/>
                </a:ext>
              </a:extLst>
            </p:cNvPr>
            <p:cNvSpPr/>
            <p:nvPr/>
          </p:nvSpPr>
          <p:spPr>
            <a:xfrm>
              <a:off x="7503931" y="4349399"/>
              <a:ext cx="60358" cy="91471"/>
            </a:xfrm>
            <a:custGeom>
              <a:avLst/>
              <a:gdLst>
                <a:gd name="connsiteX0" fmla="*/ 60468 w 60358"/>
                <a:gd name="connsiteY0" fmla="*/ 66492 h 91471"/>
                <a:gd name="connsiteX1" fmla="*/ 55872 w 60358"/>
                <a:gd name="connsiteY1" fmla="*/ 66492 h 91471"/>
                <a:gd name="connsiteX2" fmla="*/ 52195 w 60358"/>
                <a:gd name="connsiteY2" fmla="*/ 78852 h 91471"/>
                <a:gd name="connsiteX3" fmla="*/ 38714 w 60358"/>
                <a:gd name="connsiteY3" fmla="*/ 79779 h 91471"/>
                <a:gd name="connsiteX4" fmla="*/ 13590 w 60358"/>
                <a:gd name="connsiteY4" fmla="*/ 79779 h 91471"/>
                <a:gd name="connsiteX5" fmla="*/ 40859 w 60358"/>
                <a:gd name="connsiteY5" fmla="*/ 56603 h 91471"/>
                <a:gd name="connsiteX6" fmla="*/ 60468 w 60358"/>
                <a:gd name="connsiteY6" fmla="*/ 26936 h 91471"/>
                <a:gd name="connsiteX7" fmla="*/ 28603 w 60358"/>
                <a:gd name="connsiteY7" fmla="*/ 51 h 91471"/>
                <a:gd name="connsiteX8" fmla="*/ 109 w 60358"/>
                <a:gd name="connsiteY8" fmla="*/ 24773 h 91471"/>
                <a:gd name="connsiteX9" fmla="*/ 7462 w 60358"/>
                <a:gd name="connsiteY9" fmla="*/ 32499 h 91471"/>
                <a:gd name="connsiteX10" fmla="*/ 14510 w 60358"/>
                <a:gd name="connsiteY10" fmla="*/ 25082 h 91471"/>
                <a:gd name="connsiteX11" fmla="*/ 6543 w 60358"/>
                <a:gd name="connsiteY11" fmla="*/ 17666 h 91471"/>
                <a:gd name="connsiteX12" fmla="*/ 26459 w 60358"/>
                <a:gd name="connsiteY12" fmla="*/ 4996 h 91471"/>
                <a:gd name="connsiteX13" fmla="*/ 47293 w 60358"/>
                <a:gd name="connsiteY13" fmla="*/ 26936 h 91471"/>
                <a:gd name="connsiteX14" fmla="*/ 34425 w 60358"/>
                <a:gd name="connsiteY14" fmla="*/ 53203 h 91471"/>
                <a:gd name="connsiteX15" fmla="*/ 1641 w 60358"/>
                <a:gd name="connsiteY15" fmla="*/ 86269 h 91471"/>
                <a:gd name="connsiteX16" fmla="*/ 109 w 60358"/>
                <a:gd name="connsiteY16" fmla="*/ 91522 h 91471"/>
                <a:gd name="connsiteX17" fmla="*/ 56485 w 60358"/>
                <a:gd name="connsiteY17" fmla="*/ 91522 h 9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58" h="91471">
                  <a:moveTo>
                    <a:pt x="60468" y="66492"/>
                  </a:moveTo>
                  <a:lnTo>
                    <a:pt x="55872" y="66492"/>
                  </a:lnTo>
                  <a:cubicBezTo>
                    <a:pt x="55565" y="69582"/>
                    <a:pt x="54034" y="77616"/>
                    <a:pt x="52195" y="78852"/>
                  </a:cubicBezTo>
                  <a:cubicBezTo>
                    <a:pt x="51276" y="79779"/>
                    <a:pt x="40859" y="79779"/>
                    <a:pt x="38714" y="79779"/>
                  </a:cubicBezTo>
                  <a:lnTo>
                    <a:pt x="13590" y="79779"/>
                  </a:lnTo>
                  <a:cubicBezTo>
                    <a:pt x="27991" y="67109"/>
                    <a:pt x="32893" y="63092"/>
                    <a:pt x="40859" y="56603"/>
                  </a:cubicBezTo>
                  <a:cubicBezTo>
                    <a:pt x="50970" y="48568"/>
                    <a:pt x="60468" y="39915"/>
                    <a:pt x="60468" y="26936"/>
                  </a:cubicBezTo>
                  <a:cubicBezTo>
                    <a:pt x="60468" y="10249"/>
                    <a:pt x="46068" y="51"/>
                    <a:pt x="28603" y="51"/>
                  </a:cubicBezTo>
                  <a:cubicBezTo>
                    <a:pt x="11752" y="51"/>
                    <a:pt x="109" y="12103"/>
                    <a:pt x="109" y="24773"/>
                  </a:cubicBezTo>
                  <a:cubicBezTo>
                    <a:pt x="109" y="31572"/>
                    <a:pt x="5930" y="32499"/>
                    <a:pt x="7462" y="32499"/>
                  </a:cubicBezTo>
                  <a:cubicBezTo>
                    <a:pt x="10526" y="32499"/>
                    <a:pt x="14510" y="30026"/>
                    <a:pt x="14510" y="25082"/>
                  </a:cubicBezTo>
                  <a:cubicBezTo>
                    <a:pt x="14510" y="22610"/>
                    <a:pt x="13590" y="17666"/>
                    <a:pt x="6543" y="17666"/>
                  </a:cubicBezTo>
                  <a:cubicBezTo>
                    <a:pt x="10833" y="8086"/>
                    <a:pt x="20024" y="4996"/>
                    <a:pt x="26459" y="4996"/>
                  </a:cubicBezTo>
                  <a:cubicBezTo>
                    <a:pt x="40246" y="4996"/>
                    <a:pt x="47293" y="15812"/>
                    <a:pt x="47293" y="26936"/>
                  </a:cubicBezTo>
                  <a:cubicBezTo>
                    <a:pt x="47293" y="38988"/>
                    <a:pt x="38714" y="48259"/>
                    <a:pt x="34425" y="53203"/>
                  </a:cubicBezTo>
                  <a:lnTo>
                    <a:pt x="1641" y="86269"/>
                  </a:lnTo>
                  <a:cubicBezTo>
                    <a:pt x="109" y="87505"/>
                    <a:pt x="109" y="87814"/>
                    <a:pt x="109" y="91522"/>
                  </a:cubicBezTo>
                  <a:lnTo>
                    <a:pt x="56485" y="91522"/>
                  </a:lnTo>
                  <a:close/>
                </a:path>
              </a:pathLst>
            </a:custGeom>
            <a:solidFill>
              <a:srgbClr val="97969A">
                <a:alpha val="86000"/>
              </a:srgbClr>
            </a:solidFill>
            <a:ln w="0" cap="flat">
              <a:noFill/>
              <a:prstDash val="solid"/>
              <a:miter/>
            </a:ln>
          </p:spPr>
          <p:txBody>
            <a:bodyPr rtlCol="0" anchor="ctr"/>
            <a:lstStyle/>
            <a:p>
              <a:endParaRPr lang="en-CA"/>
            </a:p>
          </p:txBody>
        </p:sp>
        <p:grpSp>
          <p:nvGrpSpPr>
            <p:cNvPr id="9" name="Graphic 1778">
              <a:extLst>
                <a:ext uri="{FF2B5EF4-FFF2-40B4-BE49-F238E27FC236}">
                  <a16:creationId xmlns:a16="http://schemas.microsoft.com/office/drawing/2014/main" id="{3DB848F0-39CF-161B-69EF-77EFA017BE16}"/>
                </a:ext>
              </a:extLst>
            </p:cNvPr>
            <p:cNvGrpSpPr/>
            <p:nvPr/>
          </p:nvGrpSpPr>
          <p:grpSpPr>
            <a:xfrm>
              <a:off x="7654866" y="4380433"/>
              <a:ext cx="975387" cy="134116"/>
              <a:chOff x="7654866" y="4380433"/>
              <a:chExt cx="975387" cy="134116"/>
            </a:xfrm>
            <a:solidFill>
              <a:srgbClr val="97969A">
                <a:alpha val="86000"/>
              </a:srgbClr>
            </a:solidFill>
          </p:grpSpPr>
          <p:sp>
            <p:nvSpPr>
              <p:cNvPr id="10" name="Graphic 1778">
                <a:extLst>
                  <a:ext uri="{FF2B5EF4-FFF2-40B4-BE49-F238E27FC236}">
                    <a16:creationId xmlns:a16="http://schemas.microsoft.com/office/drawing/2014/main" id="{C5C9EF3E-7A69-2DDE-A0A6-3C472CB24CF8}"/>
                  </a:ext>
                </a:extLst>
              </p:cNvPr>
              <p:cNvSpPr/>
              <p:nvPr/>
            </p:nvSpPr>
            <p:spPr>
              <a:xfrm>
                <a:off x="7654866" y="4424005"/>
                <a:ext cx="74452" cy="90543"/>
              </a:xfrm>
              <a:custGeom>
                <a:avLst/>
                <a:gdLst>
                  <a:gd name="connsiteX0" fmla="*/ 16352 w 74452"/>
                  <a:gd name="connsiteY0" fmla="*/ 45480 h 90543"/>
                  <a:gd name="connsiteX1" fmla="*/ 42701 w 74452"/>
                  <a:gd name="connsiteY1" fmla="*/ 4998 h 90543"/>
                  <a:gd name="connsiteX2" fmla="*/ 63536 w 74452"/>
                  <a:gd name="connsiteY2" fmla="*/ 12414 h 90543"/>
                  <a:gd name="connsiteX3" fmla="*/ 54344 w 74452"/>
                  <a:gd name="connsiteY3" fmla="*/ 21376 h 90543"/>
                  <a:gd name="connsiteX4" fmla="*/ 63229 w 74452"/>
                  <a:gd name="connsiteY4" fmla="*/ 30338 h 90543"/>
                  <a:gd name="connsiteX5" fmla="*/ 72421 w 74452"/>
                  <a:gd name="connsiteY5" fmla="*/ 21067 h 90543"/>
                  <a:gd name="connsiteX6" fmla="*/ 42395 w 74452"/>
                  <a:gd name="connsiteY6" fmla="*/ 53 h 90543"/>
                  <a:gd name="connsiteX7" fmla="*/ 113 w 74452"/>
                  <a:gd name="connsiteY7" fmla="*/ 45789 h 90543"/>
                  <a:gd name="connsiteX8" fmla="*/ 42089 w 74452"/>
                  <a:gd name="connsiteY8" fmla="*/ 90597 h 90543"/>
                  <a:gd name="connsiteX9" fmla="*/ 74566 w 74452"/>
                  <a:gd name="connsiteY9" fmla="*/ 64948 h 90543"/>
                  <a:gd name="connsiteX10" fmla="*/ 71808 w 74452"/>
                  <a:gd name="connsiteY10" fmla="*/ 63094 h 90543"/>
                  <a:gd name="connsiteX11" fmla="*/ 69357 w 74452"/>
                  <a:gd name="connsiteY11" fmla="*/ 64948 h 90543"/>
                  <a:gd name="connsiteX12" fmla="*/ 43927 w 74452"/>
                  <a:gd name="connsiteY12" fmla="*/ 85653 h 90543"/>
                  <a:gd name="connsiteX13" fmla="*/ 16352 w 74452"/>
                  <a:gd name="connsiteY13" fmla="*/ 45480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52" y="45480"/>
                    </a:moveTo>
                    <a:cubicBezTo>
                      <a:pt x="16352" y="13341"/>
                      <a:pt x="32284" y="4998"/>
                      <a:pt x="42701" y="4998"/>
                    </a:cubicBezTo>
                    <a:cubicBezTo>
                      <a:pt x="44540" y="4998"/>
                      <a:pt x="56795" y="5307"/>
                      <a:pt x="63536" y="12414"/>
                    </a:cubicBezTo>
                    <a:cubicBezTo>
                      <a:pt x="55570" y="13032"/>
                      <a:pt x="54344" y="18904"/>
                      <a:pt x="54344" y="21376"/>
                    </a:cubicBezTo>
                    <a:cubicBezTo>
                      <a:pt x="54344" y="26629"/>
                      <a:pt x="58021" y="30338"/>
                      <a:pt x="63229" y="30338"/>
                    </a:cubicBezTo>
                    <a:cubicBezTo>
                      <a:pt x="68438" y="30338"/>
                      <a:pt x="72421" y="27247"/>
                      <a:pt x="72421" y="21067"/>
                    </a:cubicBezTo>
                    <a:cubicBezTo>
                      <a:pt x="72421" y="7779"/>
                      <a:pt x="57408" y="53"/>
                      <a:pt x="42395" y="53"/>
                    </a:cubicBezTo>
                    <a:cubicBezTo>
                      <a:pt x="17884" y="53"/>
                      <a:pt x="113" y="21376"/>
                      <a:pt x="113" y="45789"/>
                    </a:cubicBezTo>
                    <a:cubicBezTo>
                      <a:pt x="113" y="71129"/>
                      <a:pt x="19416" y="90597"/>
                      <a:pt x="42089" y="90597"/>
                    </a:cubicBezTo>
                    <a:cubicBezTo>
                      <a:pt x="68132" y="90597"/>
                      <a:pt x="74566" y="66802"/>
                      <a:pt x="74566" y="64948"/>
                    </a:cubicBezTo>
                    <a:cubicBezTo>
                      <a:pt x="74566" y="63094"/>
                      <a:pt x="72421" y="63094"/>
                      <a:pt x="71808" y="63094"/>
                    </a:cubicBezTo>
                    <a:cubicBezTo>
                      <a:pt x="70277" y="63094"/>
                      <a:pt x="69664" y="63712"/>
                      <a:pt x="69357" y="64948"/>
                    </a:cubicBezTo>
                    <a:cubicBezTo>
                      <a:pt x="63842" y="83181"/>
                      <a:pt x="50974" y="85653"/>
                      <a:pt x="43927" y="85653"/>
                    </a:cubicBezTo>
                    <a:cubicBezTo>
                      <a:pt x="33510" y="85653"/>
                      <a:pt x="16352" y="77309"/>
                      <a:pt x="16352" y="45480"/>
                    </a:cubicBezTo>
                    <a:close/>
                  </a:path>
                </a:pathLst>
              </a:custGeom>
              <a:solidFill>
                <a:srgbClr val="97969A">
                  <a:alpha val="86000"/>
                </a:srgbClr>
              </a:solidFill>
              <a:ln w="0" cap="flat">
                <a:noFill/>
                <a:prstDash val="solid"/>
                <a:miter/>
              </a:ln>
            </p:spPr>
            <p:txBody>
              <a:bodyPr rtlCol="0" anchor="ctr"/>
              <a:lstStyle/>
              <a:p>
                <a:endParaRPr lang="en-CA"/>
              </a:p>
            </p:txBody>
          </p:sp>
          <p:sp>
            <p:nvSpPr>
              <p:cNvPr id="11" name="Graphic 1778">
                <a:extLst>
                  <a:ext uri="{FF2B5EF4-FFF2-40B4-BE49-F238E27FC236}">
                    <a16:creationId xmlns:a16="http://schemas.microsoft.com/office/drawing/2014/main" id="{B92B7DBB-A0C4-4453-D992-A6AC775758F7}"/>
                  </a:ext>
                </a:extLst>
              </p:cNvPr>
              <p:cNvSpPr/>
              <p:nvPr/>
            </p:nvSpPr>
            <p:spPr>
              <a:xfrm>
                <a:off x="7740449" y="4424005"/>
                <a:ext cx="86401" cy="90543"/>
              </a:xfrm>
              <a:custGeom>
                <a:avLst/>
                <a:gdLst>
                  <a:gd name="connsiteX0" fmla="*/ 86517 w 86401"/>
                  <a:gd name="connsiteY0" fmla="*/ 46098 h 90543"/>
                  <a:gd name="connsiteX1" fmla="*/ 43623 w 86401"/>
                  <a:gd name="connsiteY1" fmla="*/ 53 h 90543"/>
                  <a:gd name="connsiteX2" fmla="*/ 116 w 86401"/>
                  <a:gd name="connsiteY2" fmla="*/ 46098 h 90543"/>
                  <a:gd name="connsiteX3" fmla="*/ 43317 w 86401"/>
                  <a:gd name="connsiteY3" fmla="*/ 90597 h 90543"/>
                  <a:gd name="connsiteX4" fmla="*/ 86517 w 86401"/>
                  <a:gd name="connsiteY4" fmla="*/ 46098 h 90543"/>
                  <a:gd name="connsiteX5" fmla="*/ 43623 w 86401"/>
                  <a:gd name="connsiteY5" fmla="*/ 85653 h 90543"/>
                  <a:gd name="connsiteX6" fmla="*/ 21257 w 86401"/>
                  <a:gd name="connsiteY6" fmla="*/ 72365 h 90543"/>
                  <a:gd name="connsiteX7" fmla="*/ 16354 w 86401"/>
                  <a:gd name="connsiteY7" fmla="*/ 44553 h 90543"/>
                  <a:gd name="connsiteX8" fmla="*/ 20950 w 86401"/>
                  <a:gd name="connsiteY8" fmla="*/ 17668 h 90543"/>
                  <a:gd name="connsiteX9" fmla="*/ 43317 w 86401"/>
                  <a:gd name="connsiteY9" fmla="*/ 4380 h 90543"/>
                  <a:gd name="connsiteX10" fmla="*/ 65377 w 86401"/>
                  <a:gd name="connsiteY10" fmla="*/ 17359 h 90543"/>
                  <a:gd name="connsiteX11" fmla="*/ 70585 w 86401"/>
                  <a:gd name="connsiteY11" fmla="*/ 44553 h 90543"/>
                  <a:gd name="connsiteX12" fmla="*/ 66296 w 86401"/>
                  <a:gd name="connsiteY12" fmla="*/ 71129 h 90543"/>
                  <a:gd name="connsiteX13" fmla="*/ 43623 w 86401"/>
                  <a:gd name="connsiteY13" fmla="*/ 85653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17" y="46098"/>
                    </a:moveTo>
                    <a:cubicBezTo>
                      <a:pt x="86517" y="21067"/>
                      <a:pt x="67215" y="53"/>
                      <a:pt x="43623" y="53"/>
                    </a:cubicBezTo>
                    <a:cubicBezTo>
                      <a:pt x="19112" y="53"/>
                      <a:pt x="116" y="21685"/>
                      <a:pt x="116" y="46098"/>
                    </a:cubicBezTo>
                    <a:cubicBezTo>
                      <a:pt x="116" y="71747"/>
                      <a:pt x="20337" y="90597"/>
                      <a:pt x="43317" y="90597"/>
                    </a:cubicBezTo>
                    <a:cubicBezTo>
                      <a:pt x="66908" y="90597"/>
                      <a:pt x="86517" y="71129"/>
                      <a:pt x="86517" y="46098"/>
                    </a:cubicBezTo>
                    <a:close/>
                    <a:moveTo>
                      <a:pt x="43623" y="85653"/>
                    </a:moveTo>
                    <a:cubicBezTo>
                      <a:pt x="35044" y="85653"/>
                      <a:pt x="26465" y="81635"/>
                      <a:pt x="21257" y="72365"/>
                    </a:cubicBezTo>
                    <a:cubicBezTo>
                      <a:pt x="16354" y="63712"/>
                      <a:pt x="16354" y="51660"/>
                      <a:pt x="16354" y="44553"/>
                    </a:cubicBezTo>
                    <a:cubicBezTo>
                      <a:pt x="16354" y="36827"/>
                      <a:pt x="16354" y="26320"/>
                      <a:pt x="20950" y="17668"/>
                    </a:cubicBezTo>
                    <a:cubicBezTo>
                      <a:pt x="26159" y="8706"/>
                      <a:pt x="35350" y="4380"/>
                      <a:pt x="43317" y="4380"/>
                    </a:cubicBezTo>
                    <a:cubicBezTo>
                      <a:pt x="51895" y="4380"/>
                      <a:pt x="60168" y="8706"/>
                      <a:pt x="65377" y="17359"/>
                    </a:cubicBezTo>
                    <a:cubicBezTo>
                      <a:pt x="70585" y="25702"/>
                      <a:pt x="70585" y="37136"/>
                      <a:pt x="70585" y="44553"/>
                    </a:cubicBezTo>
                    <a:cubicBezTo>
                      <a:pt x="70585" y="51660"/>
                      <a:pt x="70585" y="62476"/>
                      <a:pt x="66296" y="71129"/>
                    </a:cubicBezTo>
                    <a:cubicBezTo>
                      <a:pt x="61700" y="80090"/>
                      <a:pt x="53121" y="85653"/>
                      <a:pt x="43623" y="85653"/>
                    </a:cubicBezTo>
                    <a:close/>
                  </a:path>
                </a:pathLst>
              </a:custGeom>
              <a:solidFill>
                <a:srgbClr val="97969A">
                  <a:alpha val="86000"/>
                </a:srgbClr>
              </a:solidFill>
              <a:ln w="0" cap="flat">
                <a:noFill/>
                <a:prstDash val="solid"/>
                <a:miter/>
              </a:ln>
            </p:spPr>
            <p:txBody>
              <a:bodyPr rtlCol="0" anchor="ctr"/>
              <a:lstStyle/>
              <a:p>
                <a:endParaRPr lang="en-CA"/>
              </a:p>
            </p:txBody>
          </p:sp>
          <p:sp>
            <p:nvSpPr>
              <p:cNvPr id="12" name="Graphic 1778">
                <a:extLst>
                  <a:ext uri="{FF2B5EF4-FFF2-40B4-BE49-F238E27FC236}">
                    <a16:creationId xmlns:a16="http://schemas.microsoft.com/office/drawing/2014/main" id="{303DBE05-08C1-C752-39F5-6AF4AE0BDF82}"/>
                  </a:ext>
                </a:extLst>
              </p:cNvPr>
              <p:cNvSpPr/>
              <p:nvPr/>
            </p:nvSpPr>
            <p:spPr>
              <a:xfrm>
                <a:off x="7838753" y="4425241"/>
                <a:ext cx="98350" cy="87144"/>
              </a:xfrm>
              <a:custGeom>
                <a:avLst/>
                <a:gdLst>
                  <a:gd name="connsiteX0" fmla="*/ 15438 w 98350"/>
                  <a:gd name="connsiteY0" fmla="*/ 19522 h 87144"/>
                  <a:gd name="connsiteX1" fmla="*/ 15438 w 98350"/>
                  <a:gd name="connsiteY1" fmla="*/ 72365 h 87144"/>
                  <a:gd name="connsiteX2" fmla="*/ 118 w 98350"/>
                  <a:gd name="connsiteY2" fmla="*/ 81017 h 87144"/>
                  <a:gd name="connsiteX3" fmla="*/ 118 w 98350"/>
                  <a:gd name="connsiteY3" fmla="*/ 87198 h 87144"/>
                  <a:gd name="connsiteX4" fmla="*/ 22484 w 98350"/>
                  <a:gd name="connsiteY4" fmla="*/ 86580 h 87144"/>
                  <a:gd name="connsiteX5" fmla="*/ 44238 w 98350"/>
                  <a:gd name="connsiteY5" fmla="*/ 87198 h 87144"/>
                  <a:gd name="connsiteX6" fmla="*/ 44238 w 98350"/>
                  <a:gd name="connsiteY6" fmla="*/ 81017 h 87144"/>
                  <a:gd name="connsiteX7" fmla="*/ 28919 w 98350"/>
                  <a:gd name="connsiteY7" fmla="*/ 72365 h 87144"/>
                  <a:gd name="connsiteX8" fmla="*/ 28919 w 98350"/>
                  <a:gd name="connsiteY8" fmla="*/ 35900 h 87144"/>
                  <a:gd name="connsiteX9" fmla="*/ 55268 w 98350"/>
                  <a:gd name="connsiteY9" fmla="*/ 4380 h 87144"/>
                  <a:gd name="connsiteX10" fmla="*/ 69975 w 98350"/>
                  <a:gd name="connsiteY10" fmla="*/ 26320 h 87144"/>
                  <a:gd name="connsiteX11" fmla="*/ 69975 w 98350"/>
                  <a:gd name="connsiteY11" fmla="*/ 72365 h 87144"/>
                  <a:gd name="connsiteX12" fmla="*/ 54655 w 98350"/>
                  <a:gd name="connsiteY12" fmla="*/ 81017 h 87144"/>
                  <a:gd name="connsiteX13" fmla="*/ 54655 w 98350"/>
                  <a:gd name="connsiteY13" fmla="*/ 87198 h 87144"/>
                  <a:gd name="connsiteX14" fmla="*/ 76715 w 98350"/>
                  <a:gd name="connsiteY14" fmla="*/ 86580 h 87144"/>
                  <a:gd name="connsiteX15" fmla="*/ 98469 w 98350"/>
                  <a:gd name="connsiteY15" fmla="*/ 87198 h 87144"/>
                  <a:gd name="connsiteX16" fmla="*/ 98469 w 98350"/>
                  <a:gd name="connsiteY16" fmla="*/ 81017 h 87144"/>
                  <a:gd name="connsiteX17" fmla="*/ 83456 w 98350"/>
                  <a:gd name="connsiteY17" fmla="*/ 75146 h 87144"/>
                  <a:gd name="connsiteX18" fmla="*/ 83456 w 98350"/>
                  <a:gd name="connsiteY18" fmla="*/ 37445 h 87144"/>
                  <a:gd name="connsiteX19" fmla="*/ 77328 w 98350"/>
                  <a:gd name="connsiteY19" fmla="*/ 7470 h 87144"/>
                  <a:gd name="connsiteX20" fmla="*/ 56800 w 98350"/>
                  <a:gd name="connsiteY20" fmla="*/ 53 h 87144"/>
                  <a:gd name="connsiteX21" fmla="*/ 27693 w 98350"/>
                  <a:gd name="connsiteY21" fmla="*/ 20758 h 87144"/>
                  <a:gd name="connsiteX22" fmla="*/ 27693 w 98350"/>
                  <a:gd name="connsiteY22" fmla="*/ 53 h 87144"/>
                  <a:gd name="connsiteX23" fmla="*/ 118 w 98350"/>
                  <a:gd name="connsiteY23" fmla="*/ 2216 h 87144"/>
                  <a:gd name="connsiteX24" fmla="*/ 118 w 98350"/>
                  <a:gd name="connsiteY24" fmla="*/ 8397 h 87144"/>
                  <a:gd name="connsiteX25" fmla="*/ 15438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38" y="19522"/>
                    </a:moveTo>
                    <a:lnTo>
                      <a:pt x="15438" y="72365"/>
                    </a:lnTo>
                    <a:cubicBezTo>
                      <a:pt x="15438" y="81017"/>
                      <a:pt x="13293" y="81017"/>
                      <a:pt x="118" y="81017"/>
                    </a:cubicBezTo>
                    <a:lnTo>
                      <a:pt x="118" y="87198"/>
                    </a:lnTo>
                    <a:cubicBezTo>
                      <a:pt x="7165" y="86889"/>
                      <a:pt x="16970" y="86580"/>
                      <a:pt x="22484" y="86580"/>
                    </a:cubicBezTo>
                    <a:cubicBezTo>
                      <a:pt x="27387" y="86580"/>
                      <a:pt x="37498" y="86889"/>
                      <a:pt x="44238" y="87198"/>
                    </a:cubicBezTo>
                    <a:lnTo>
                      <a:pt x="44238" y="81017"/>
                    </a:lnTo>
                    <a:cubicBezTo>
                      <a:pt x="31063" y="81017"/>
                      <a:pt x="28919" y="81017"/>
                      <a:pt x="28919" y="72365"/>
                    </a:cubicBezTo>
                    <a:lnTo>
                      <a:pt x="28919" y="35900"/>
                    </a:lnTo>
                    <a:cubicBezTo>
                      <a:pt x="28919" y="15504"/>
                      <a:pt x="43013" y="4380"/>
                      <a:pt x="55268" y="4380"/>
                    </a:cubicBezTo>
                    <a:cubicBezTo>
                      <a:pt x="67830" y="4380"/>
                      <a:pt x="69975" y="14886"/>
                      <a:pt x="69975" y="26320"/>
                    </a:cubicBezTo>
                    <a:lnTo>
                      <a:pt x="69975" y="72365"/>
                    </a:lnTo>
                    <a:cubicBezTo>
                      <a:pt x="69975" y="81017"/>
                      <a:pt x="67830" y="81017"/>
                      <a:pt x="54655" y="81017"/>
                    </a:cubicBezTo>
                    <a:lnTo>
                      <a:pt x="54655" y="87198"/>
                    </a:lnTo>
                    <a:cubicBezTo>
                      <a:pt x="61396" y="86889"/>
                      <a:pt x="71507" y="86580"/>
                      <a:pt x="76715" y="86580"/>
                    </a:cubicBezTo>
                    <a:cubicBezTo>
                      <a:pt x="81618" y="86580"/>
                      <a:pt x="92035" y="86889"/>
                      <a:pt x="98469" y="87198"/>
                    </a:cubicBezTo>
                    <a:lnTo>
                      <a:pt x="98469" y="81017"/>
                    </a:lnTo>
                    <a:cubicBezTo>
                      <a:pt x="88358" y="81017"/>
                      <a:pt x="83456" y="81017"/>
                      <a:pt x="83456" y="75146"/>
                    </a:cubicBezTo>
                    <a:lnTo>
                      <a:pt x="83456" y="37445"/>
                    </a:lnTo>
                    <a:cubicBezTo>
                      <a:pt x="83456" y="20449"/>
                      <a:pt x="83456" y="14577"/>
                      <a:pt x="77328" y="7470"/>
                    </a:cubicBezTo>
                    <a:cubicBezTo>
                      <a:pt x="74571" y="4071"/>
                      <a:pt x="68137" y="53"/>
                      <a:pt x="56800" y="53"/>
                    </a:cubicBezTo>
                    <a:cubicBezTo>
                      <a:pt x="42400" y="53"/>
                      <a:pt x="33208" y="8397"/>
                      <a:pt x="27693" y="20758"/>
                    </a:cubicBezTo>
                    <a:lnTo>
                      <a:pt x="27693" y="53"/>
                    </a:lnTo>
                    <a:lnTo>
                      <a:pt x="118" y="2216"/>
                    </a:lnTo>
                    <a:lnTo>
                      <a:pt x="118" y="8397"/>
                    </a:lnTo>
                    <a:cubicBezTo>
                      <a:pt x="13906" y="8397"/>
                      <a:pt x="15438" y="9633"/>
                      <a:pt x="15438"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13" name="Graphic 1778">
                <a:extLst>
                  <a:ext uri="{FF2B5EF4-FFF2-40B4-BE49-F238E27FC236}">
                    <a16:creationId xmlns:a16="http://schemas.microsoft.com/office/drawing/2014/main" id="{10A5D3BA-7AF0-5C07-D1F1-79FCB17160ED}"/>
                  </a:ext>
                </a:extLst>
              </p:cNvPr>
              <p:cNvSpPr/>
              <p:nvPr/>
            </p:nvSpPr>
            <p:spPr>
              <a:xfrm>
                <a:off x="7947289" y="4425241"/>
                <a:ext cx="98350" cy="87144"/>
              </a:xfrm>
              <a:custGeom>
                <a:avLst/>
                <a:gdLst>
                  <a:gd name="connsiteX0" fmla="*/ 15441 w 98350"/>
                  <a:gd name="connsiteY0" fmla="*/ 19522 h 87144"/>
                  <a:gd name="connsiteX1" fmla="*/ 15441 w 98350"/>
                  <a:gd name="connsiteY1" fmla="*/ 72365 h 87144"/>
                  <a:gd name="connsiteX2" fmla="*/ 121 w 98350"/>
                  <a:gd name="connsiteY2" fmla="*/ 81017 h 87144"/>
                  <a:gd name="connsiteX3" fmla="*/ 121 w 98350"/>
                  <a:gd name="connsiteY3" fmla="*/ 87198 h 87144"/>
                  <a:gd name="connsiteX4" fmla="*/ 22487 w 98350"/>
                  <a:gd name="connsiteY4" fmla="*/ 86580 h 87144"/>
                  <a:gd name="connsiteX5" fmla="*/ 44241 w 98350"/>
                  <a:gd name="connsiteY5" fmla="*/ 87198 h 87144"/>
                  <a:gd name="connsiteX6" fmla="*/ 44241 w 98350"/>
                  <a:gd name="connsiteY6" fmla="*/ 81017 h 87144"/>
                  <a:gd name="connsiteX7" fmla="*/ 28922 w 98350"/>
                  <a:gd name="connsiteY7" fmla="*/ 72365 h 87144"/>
                  <a:gd name="connsiteX8" fmla="*/ 28922 w 98350"/>
                  <a:gd name="connsiteY8" fmla="*/ 35900 h 87144"/>
                  <a:gd name="connsiteX9" fmla="*/ 55271 w 98350"/>
                  <a:gd name="connsiteY9" fmla="*/ 4380 h 87144"/>
                  <a:gd name="connsiteX10" fmla="*/ 69978 w 98350"/>
                  <a:gd name="connsiteY10" fmla="*/ 26320 h 87144"/>
                  <a:gd name="connsiteX11" fmla="*/ 69978 w 98350"/>
                  <a:gd name="connsiteY11" fmla="*/ 72365 h 87144"/>
                  <a:gd name="connsiteX12" fmla="*/ 54658 w 98350"/>
                  <a:gd name="connsiteY12" fmla="*/ 81017 h 87144"/>
                  <a:gd name="connsiteX13" fmla="*/ 54658 w 98350"/>
                  <a:gd name="connsiteY13" fmla="*/ 87198 h 87144"/>
                  <a:gd name="connsiteX14" fmla="*/ 76719 w 98350"/>
                  <a:gd name="connsiteY14" fmla="*/ 86580 h 87144"/>
                  <a:gd name="connsiteX15" fmla="*/ 98472 w 98350"/>
                  <a:gd name="connsiteY15" fmla="*/ 87198 h 87144"/>
                  <a:gd name="connsiteX16" fmla="*/ 98472 w 98350"/>
                  <a:gd name="connsiteY16" fmla="*/ 81017 h 87144"/>
                  <a:gd name="connsiteX17" fmla="*/ 83459 w 98350"/>
                  <a:gd name="connsiteY17" fmla="*/ 75146 h 87144"/>
                  <a:gd name="connsiteX18" fmla="*/ 83459 w 98350"/>
                  <a:gd name="connsiteY18" fmla="*/ 37445 h 87144"/>
                  <a:gd name="connsiteX19" fmla="*/ 77331 w 98350"/>
                  <a:gd name="connsiteY19" fmla="*/ 7470 h 87144"/>
                  <a:gd name="connsiteX20" fmla="*/ 56803 w 98350"/>
                  <a:gd name="connsiteY20" fmla="*/ 53 h 87144"/>
                  <a:gd name="connsiteX21" fmla="*/ 27696 w 98350"/>
                  <a:gd name="connsiteY21" fmla="*/ 20758 h 87144"/>
                  <a:gd name="connsiteX22" fmla="*/ 27696 w 98350"/>
                  <a:gd name="connsiteY22" fmla="*/ 53 h 87144"/>
                  <a:gd name="connsiteX23" fmla="*/ 121 w 98350"/>
                  <a:gd name="connsiteY23" fmla="*/ 2216 h 87144"/>
                  <a:gd name="connsiteX24" fmla="*/ 121 w 98350"/>
                  <a:gd name="connsiteY24" fmla="*/ 8397 h 87144"/>
                  <a:gd name="connsiteX25" fmla="*/ 15441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1" y="19522"/>
                    </a:moveTo>
                    <a:lnTo>
                      <a:pt x="15441" y="72365"/>
                    </a:lnTo>
                    <a:cubicBezTo>
                      <a:pt x="15441" y="81017"/>
                      <a:pt x="13296" y="81017"/>
                      <a:pt x="121" y="81017"/>
                    </a:cubicBezTo>
                    <a:lnTo>
                      <a:pt x="121" y="87198"/>
                    </a:lnTo>
                    <a:cubicBezTo>
                      <a:pt x="7168" y="86889"/>
                      <a:pt x="16973" y="86580"/>
                      <a:pt x="22487" y="86580"/>
                    </a:cubicBezTo>
                    <a:cubicBezTo>
                      <a:pt x="27390" y="86580"/>
                      <a:pt x="37501" y="86889"/>
                      <a:pt x="44241" y="87198"/>
                    </a:cubicBezTo>
                    <a:lnTo>
                      <a:pt x="44241" y="81017"/>
                    </a:lnTo>
                    <a:cubicBezTo>
                      <a:pt x="31066" y="81017"/>
                      <a:pt x="28922" y="81017"/>
                      <a:pt x="28922" y="72365"/>
                    </a:cubicBezTo>
                    <a:lnTo>
                      <a:pt x="28922" y="35900"/>
                    </a:lnTo>
                    <a:cubicBezTo>
                      <a:pt x="28922" y="15504"/>
                      <a:pt x="43016" y="4380"/>
                      <a:pt x="55271" y="4380"/>
                    </a:cubicBezTo>
                    <a:cubicBezTo>
                      <a:pt x="67833" y="4380"/>
                      <a:pt x="69978" y="14886"/>
                      <a:pt x="69978" y="26320"/>
                    </a:cubicBezTo>
                    <a:lnTo>
                      <a:pt x="69978" y="72365"/>
                    </a:lnTo>
                    <a:cubicBezTo>
                      <a:pt x="69978" y="81017"/>
                      <a:pt x="67833" y="81017"/>
                      <a:pt x="54658" y="81017"/>
                    </a:cubicBezTo>
                    <a:lnTo>
                      <a:pt x="54658" y="87198"/>
                    </a:lnTo>
                    <a:cubicBezTo>
                      <a:pt x="61399" y="86889"/>
                      <a:pt x="71510" y="86580"/>
                      <a:pt x="76719" y="86580"/>
                    </a:cubicBezTo>
                    <a:cubicBezTo>
                      <a:pt x="81621" y="86580"/>
                      <a:pt x="92038" y="86889"/>
                      <a:pt x="98472" y="87198"/>
                    </a:cubicBezTo>
                    <a:lnTo>
                      <a:pt x="98472" y="81017"/>
                    </a:lnTo>
                    <a:cubicBezTo>
                      <a:pt x="88361" y="81017"/>
                      <a:pt x="83459" y="81017"/>
                      <a:pt x="83459" y="75146"/>
                    </a:cubicBezTo>
                    <a:lnTo>
                      <a:pt x="83459" y="37445"/>
                    </a:lnTo>
                    <a:cubicBezTo>
                      <a:pt x="83459" y="20449"/>
                      <a:pt x="83459" y="14577"/>
                      <a:pt x="77331" y="7470"/>
                    </a:cubicBezTo>
                    <a:cubicBezTo>
                      <a:pt x="74574" y="4071"/>
                      <a:pt x="68140" y="53"/>
                      <a:pt x="56803" y="53"/>
                    </a:cubicBezTo>
                    <a:cubicBezTo>
                      <a:pt x="42403" y="53"/>
                      <a:pt x="33211" y="8397"/>
                      <a:pt x="27696" y="20758"/>
                    </a:cubicBezTo>
                    <a:lnTo>
                      <a:pt x="27696" y="53"/>
                    </a:lnTo>
                    <a:lnTo>
                      <a:pt x="121" y="2216"/>
                    </a:lnTo>
                    <a:lnTo>
                      <a:pt x="121" y="8397"/>
                    </a:lnTo>
                    <a:cubicBezTo>
                      <a:pt x="13909" y="8397"/>
                      <a:pt x="15441" y="9633"/>
                      <a:pt x="15441"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14" name="Graphic 1778">
                <a:extLst>
                  <a:ext uri="{FF2B5EF4-FFF2-40B4-BE49-F238E27FC236}">
                    <a16:creationId xmlns:a16="http://schemas.microsoft.com/office/drawing/2014/main" id="{BA8F1AEF-7F3D-EEF9-2714-E0651821D479}"/>
                  </a:ext>
                </a:extLst>
              </p:cNvPr>
              <p:cNvSpPr/>
              <p:nvPr/>
            </p:nvSpPr>
            <p:spPr>
              <a:xfrm>
                <a:off x="8055211" y="4424005"/>
                <a:ext cx="75678" cy="90543"/>
              </a:xfrm>
              <a:custGeom>
                <a:avLst/>
                <a:gdLst>
                  <a:gd name="connsiteX0" fmla="*/ 16363 w 75678"/>
                  <a:gd name="connsiteY0" fmla="*/ 38681 h 90543"/>
                  <a:gd name="connsiteX1" fmla="*/ 40874 w 75678"/>
                  <a:gd name="connsiteY1" fmla="*/ 4380 h 90543"/>
                  <a:gd name="connsiteX2" fmla="*/ 62934 w 75678"/>
                  <a:gd name="connsiteY2" fmla="*/ 38681 h 90543"/>
                  <a:gd name="connsiteX3" fmla="*/ 16363 w 75678"/>
                  <a:gd name="connsiteY3" fmla="*/ 43007 h 90543"/>
                  <a:gd name="connsiteX4" fmla="*/ 70900 w 75678"/>
                  <a:gd name="connsiteY4" fmla="*/ 43007 h 90543"/>
                  <a:gd name="connsiteX5" fmla="*/ 75803 w 75678"/>
                  <a:gd name="connsiteY5" fmla="*/ 38681 h 90543"/>
                  <a:gd name="connsiteX6" fmla="*/ 40874 w 75678"/>
                  <a:gd name="connsiteY6" fmla="*/ 53 h 90543"/>
                  <a:gd name="connsiteX7" fmla="*/ 124 w 75678"/>
                  <a:gd name="connsiteY7" fmla="*/ 45171 h 90543"/>
                  <a:gd name="connsiteX8" fmla="*/ 43019 w 75678"/>
                  <a:gd name="connsiteY8" fmla="*/ 90597 h 90543"/>
                  <a:gd name="connsiteX9" fmla="*/ 75803 w 75678"/>
                  <a:gd name="connsiteY9" fmla="*/ 64948 h 90543"/>
                  <a:gd name="connsiteX10" fmla="*/ 73045 w 75678"/>
                  <a:gd name="connsiteY10" fmla="*/ 62476 h 90543"/>
                  <a:gd name="connsiteX11" fmla="*/ 70594 w 75678"/>
                  <a:gd name="connsiteY11" fmla="*/ 65257 h 90543"/>
                  <a:gd name="connsiteX12" fmla="*/ 44245 w 75678"/>
                  <a:gd name="connsiteY12" fmla="*/ 85653 h 90543"/>
                  <a:gd name="connsiteX13" fmla="*/ 22184 w 75678"/>
                  <a:gd name="connsiteY13" fmla="*/ 72365 h 90543"/>
                  <a:gd name="connsiteX14" fmla="*/ 16363 w 75678"/>
                  <a:gd name="connsiteY14" fmla="*/ 43007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78" h="90543">
                    <a:moveTo>
                      <a:pt x="16363" y="38681"/>
                    </a:moveTo>
                    <a:cubicBezTo>
                      <a:pt x="17589" y="9324"/>
                      <a:pt x="34134" y="4380"/>
                      <a:pt x="40874" y="4380"/>
                    </a:cubicBezTo>
                    <a:cubicBezTo>
                      <a:pt x="60790" y="4380"/>
                      <a:pt x="62934" y="30956"/>
                      <a:pt x="62934" y="38681"/>
                    </a:cubicBezTo>
                    <a:close/>
                    <a:moveTo>
                      <a:pt x="16363" y="43007"/>
                    </a:moveTo>
                    <a:lnTo>
                      <a:pt x="70900" y="43007"/>
                    </a:lnTo>
                    <a:cubicBezTo>
                      <a:pt x="75190" y="43007"/>
                      <a:pt x="75803" y="43007"/>
                      <a:pt x="75803" y="38681"/>
                    </a:cubicBezTo>
                    <a:cubicBezTo>
                      <a:pt x="75803" y="19213"/>
                      <a:pt x="65079" y="53"/>
                      <a:pt x="40874" y="53"/>
                    </a:cubicBezTo>
                    <a:cubicBezTo>
                      <a:pt x="18201" y="53"/>
                      <a:pt x="124" y="20449"/>
                      <a:pt x="124" y="45171"/>
                    </a:cubicBezTo>
                    <a:cubicBezTo>
                      <a:pt x="124" y="71438"/>
                      <a:pt x="20652" y="90597"/>
                      <a:pt x="43019" y="90597"/>
                    </a:cubicBezTo>
                    <a:cubicBezTo>
                      <a:pt x="66917" y="90597"/>
                      <a:pt x="75803" y="68656"/>
                      <a:pt x="75803" y="64948"/>
                    </a:cubicBezTo>
                    <a:cubicBezTo>
                      <a:pt x="75803" y="63094"/>
                      <a:pt x="74271" y="62476"/>
                      <a:pt x="73045" y="62476"/>
                    </a:cubicBezTo>
                    <a:cubicBezTo>
                      <a:pt x="71513" y="62476"/>
                      <a:pt x="70900" y="63712"/>
                      <a:pt x="70594" y="65257"/>
                    </a:cubicBezTo>
                    <a:cubicBezTo>
                      <a:pt x="63853" y="85653"/>
                      <a:pt x="46083" y="85653"/>
                      <a:pt x="44245" y="85653"/>
                    </a:cubicBezTo>
                    <a:cubicBezTo>
                      <a:pt x="34440" y="85653"/>
                      <a:pt x="26780" y="79781"/>
                      <a:pt x="22184" y="72365"/>
                    </a:cubicBezTo>
                    <a:cubicBezTo>
                      <a:pt x="16363" y="63094"/>
                      <a:pt x="16363" y="50115"/>
                      <a:pt x="16363" y="43007"/>
                    </a:cubicBezTo>
                    <a:close/>
                  </a:path>
                </a:pathLst>
              </a:custGeom>
              <a:solidFill>
                <a:srgbClr val="97969A">
                  <a:alpha val="86000"/>
                </a:srgbClr>
              </a:solidFill>
              <a:ln w="0" cap="flat">
                <a:noFill/>
                <a:prstDash val="solid"/>
                <a:miter/>
              </a:ln>
            </p:spPr>
            <p:txBody>
              <a:bodyPr rtlCol="0" anchor="ctr"/>
              <a:lstStyle/>
              <a:p>
                <a:endParaRPr lang="en-CA"/>
              </a:p>
            </p:txBody>
          </p:sp>
          <p:sp>
            <p:nvSpPr>
              <p:cNvPr id="15" name="Graphic 1778">
                <a:extLst>
                  <a:ext uri="{FF2B5EF4-FFF2-40B4-BE49-F238E27FC236}">
                    <a16:creationId xmlns:a16="http://schemas.microsoft.com/office/drawing/2014/main" id="{9F44510F-4F6C-F826-8B57-2C9072C636BA}"/>
                  </a:ext>
                </a:extLst>
              </p:cNvPr>
              <p:cNvSpPr/>
              <p:nvPr/>
            </p:nvSpPr>
            <p:spPr>
              <a:xfrm>
                <a:off x="8143265" y="4424005"/>
                <a:ext cx="74452" cy="90543"/>
              </a:xfrm>
              <a:custGeom>
                <a:avLst/>
                <a:gdLst>
                  <a:gd name="connsiteX0" fmla="*/ 16366 w 74452"/>
                  <a:gd name="connsiteY0" fmla="*/ 45480 h 90543"/>
                  <a:gd name="connsiteX1" fmla="*/ 42715 w 74452"/>
                  <a:gd name="connsiteY1" fmla="*/ 4998 h 90543"/>
                  <a:gd name="connsiteX2" fmla="*/ 63549 w 74452"/>
                  <a:gd name="connsiteY2" fmla="*/ 12414 h 90543"/>
                  <a:gd name="connsiteX3" fmla="*/ 54358 w 74452"/>
                  <a:gd name="connsiteY3" fmla="*/ 21376 h 90543"/>
                  <a:gd name="connsiteX4" fmla="*/ 63243 w 74452"/>
                  <a:gd name="connsiteY4" fmla="*/ 30338 h 90543"/>
                  <a:gd name="connsiteX5" fmla="*/ 72435 w 74452"/>
                  <a:gd name="connsiteY5" fmla="*/ 21067 h 90543"/>
                  <a:gd name="connsiteX6" fmla="*/ 42409 w 74452"/>
                  <a:gd name="connsiteY6" fmla="*/ 53 h 90543"/>
                  <a:gd name="connsiteX7" fmla="*/ 127 w 74452"/>
                  <a:gd name="connsiteY7" fmla="*/ 45789 h 90543"/>
                  <a:gd name="connsiteX8" fmla="*/ 42102 w 74452"/>
                  <a:gd name="connsiteY8" fmla="*/ 90597 h 90543"/>
                  <a:gd name="connsiteX9" fmla="*/ 74579 w 74452"/>
                  <a:gd name="connsiteY9" fmla="*/ 64948 h 90543"/>
                  <a:gd name="connsiteX10" fmla="*/ 71822 w 74452"/>
                  <a:gd name="connsiteY10" fmla="*/ 63094 h 90543"/>
                  <a:gd name="connsiteX11" fmla="*/ 69371 w 74452"/>
                  <a:gd name="connsiteY11" fmla="*/ 64948 h 90543"/>
                  <a:gd name="connsiteX12" fmla="*/ 43940 w 74452"/>
                  <a:gd name="connsiteY12" fmla="*/ 85653 h 90543"/>
                  <a:gd name="connsiteX13" fmla="*/ 16366 w 74452"/>
                  <a:gd name="connsiteY13" fmla="*/ 45480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66" y="45480"/>
                    </a:moveTo>
                    <a:cubicBezTo>
                      <a:pt x="16366" y="13341"/>
                      <a:pt x="32298" y="4998"/>
                      <a:pt x="42715" y="4998"/>
                    </a:cubicBezTo>
                    <a:cubicBezTo>
                      <a:pt x="44553" y="4998"/>
                      <a:pt x="56809" y="5307"/>
                      <a:pt x="63549" y="12414"/>
                    </a:cubicBezTo>
                    <a:cubicBezTo>
                      <a:pt x="55583" y="13032"/>
                      <a:pt x="54358" y="18904"/>
                      <a:pt x="54358" y="21376"/>
                    </a:cubicBezTo>
                    <a:cubicBezTo>
                      <a:pt x="54358" y="26629"/>
                      <a:pt x="58035" y="30338"/>
                      <a:pt x="63243" y="30338"/>
                    </a:cubicBezTo>
                    <a:cubicBezTo>
                      <a:pt x="68452" y="30338"/>
                      <a:pt x="72435" y="27247"/>
                      <a:pt x="72435" y="21067"/>
                    </a:cubicBezTo>
                    <a:cubicBezTo>
                      <a:pt x="72435" y="7779"/>
                      <a:pt x="57422" y="53"/>
                      <a:pt x="42409" y="53"/>
                    </a:cubicBezTo>
                    <a:cubicBezTo>
                      <a:pt x="17897" y="53"/>
                      <a:pt x="127" y="21376"/>
                      <a:pt x="127" y="45789"/>
                    </a:cubicBezTo>
                    <a:cubicBezTo>
                      <a:pt x="127" y="71129"/>
                      <a:pt x="19429" y="90597"/>
                      <a:pt x="42102" y="90597"/>
                    </a:cubicBezTo>
                    <a:cubicBezTo>
                      <a:pt x="68145" y="90597"/>
                      <a:pt x="74579" y="66802"/>
                      <a:pt x="74579" y="64948"/>
                    </a:cubicBezTo>
                    <a:cubicBezTo>
                      <a:pt x="74579" y="63094"/>
                      <a:pt x="72435" y="63094"/>
                      <a:pt x="71822" y="63094"/>
                    </a:cubicBezTo>
                    <a:cubicBezTo>
                      <a:pt x="70290" y="63094"/>
                      <a:pt x="69677" y="63712"/>
                      <a:pt x="69371" y="64948"/>
                    </a:cubicBezTo>
                    <a:cubicBezTo>
                      <a:pt x="63856" y="83181"/>
                      <a:pt x="50987" y="85653"/>
                      <a:pt x="43940" y="85653"/>
                    </a:cubicBezTo>
                    <a:cubicBezTo>
                      <a:pt x="33523" y="85653"/>
                      <a:pt x="16366" y="77309"/>
                      <a:pt x="16366" y="45480"/>
                    </a:cubicBezTo>
                    <a:close/>
                  </a:path>
                </a:pathLst>
              </a:custGeom>
              <a:solidFill>
                <a:srgbClr val="97969A">
                  <a:alpha val="86000"/>
                </a:srgbClr>
              </a:solidFill>
              <a:ln w="0" cap="flat">
                <a:noFill/>
                <a:prstDash val="solid"/>
                <a:miter/>
              </a:ln>
            </p:spPr>
            <p:txBody>
              <a:bodyPr rtlCol="0" anchor="ctr"/>
              <a:lstStyle/>
              <a:p>
                <a:endParaRPr lang="en-CA"/>
              </a:p>
            </p:txBody>
          </p:sp>
          <p:sp>
            <p:nvSpPr>
              <p:cNvPr id="16" name="Graphic 1778">
                <a:extLst>
                  <a:ext uri="{FF2B5EF4-FFF2-40B4-BE49-F238E27FC236}">
                    <a16:creationId xmlns:a16="http://schemas.microsoft.com/office/drawing/2014/main" id="{7286DB84-87EF-41CB-F757-9D7B2C11762E}"/>
                  </a:ext>
                </a:extLst>
              </p:cNvPr>
              <p:cNvSpPr/>
              <p:nvPr/>
            </p:nvSpPr>
            <p:spPr>
              <a:xfrm>
                <a:off x="8227010" y="4391249"/>
                <a:ext cx="61277" cy="123300"/>
              </a:xfrm>
              <a:custGeom>
                <a:avLst/>
                <a:gdLst>
                  <a:gd name="connsiteX0" fmla="*/ 30156 w 61277"/>
                  <a:gd name="connsiteY0" fmla="*/ 42390 h 123300"/>
                  <a:gd name="connsiteX1" fmla="*/ 58343 w 61277"/>
                  <a:gd name="connsiteY1" fmla="*/ 42390 h 123300"/>
                  <a:gd name="connsiteX2" fmla="*/ 58343 w 61277"/>
                  <a:gd name="connsiteY2" fmla="*/ 36209 h 123300"/>
                  <a:gd name="connsiteX3" fmla="*/ 30156 w 61277"/>
                  <a:gd name="connsiteY3" fmla="*/ 36209 h 123300"/>
                  <a:gd name="connsiteX4" fmla="*/ 30156 w 61277"/>
                  <a:gd name="connsiteY4" fmla="*/ 54 h 123300"/>
                  <a:gd name="connsiteX5" fmla="*/ 25253 w 61277"/>
                  <a:gd name="connsiteY5" fmla="*/ 54 h 123300"/>
                  <a:gd name="connsiteX6" fmla="*/ 129 w 61277"/>
                  <a:gd name="connsiteY6" fmla="*/ 38064 h 123300"/>
                  <a:gd name="connsiteX7" fmla="*/ 129 w 61277"/>
                  <a:gd name="connsiteY7" fmla="*/ 42390 h 123300"/>
                  <a:gd name="connsiteX8" fmla="*/ 16675 w 61277"/>
                  <a:gd name="connsiteY8" fmla="*/ 42390 h 123300"/>
                  <a:gd name="connsiteX9" fmla="*/ 16675 w 61277"/>
                  <a:gd name="connsiteY9" fmla="*/ 96778 h 123300"/>
                  <a:gd name="connsiteX10" fmla="*/ 42105 w 61277"/>
                  <a:gd name="connsiteY10" fmla="*/ 123354 h 123300"/>
                  <a:gd name="connsiteX11" fmla="*/ 61407 w 61277"/>
                  <a:gd name="connsiteY11" fmla="*/ 96778 h 123300"/>
                  <a:gd name="connsiteX12" fmla="*/ 61407 w 61277"/>
                  <a:gd name="connsiteY12" fmla="*/ 85653 h 123300"/>
                  <a:gd name="connsiteX13" fmla="*/ 56505 w 61277"/>
                  <a:gd name="connsiteY13" fmla="*/ 85653 h 123300"/>
                  <a:gd name="connsiteX14" fmla="*/ 56505 w 61277"/>
                  <a:gd name="connsiteY14" fmla="*/ 96469 h 123300"/>
                  <a:gd name="connsiteX15" fmla="*/ 43330 w 61277"/>
                  <a:gd name="connsiteY15" fmla="*/ 118410 h 123300"/>
                  <a:gd name="connsiteX16" fmla="*/ 30156 w 61277"/>
                  <a:gd name="connsiteY16" fmla="*/ 97087 h 1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277" h="123300">
                    <a:moveTo>
                      <a:pt x="30156" y="42390"/>
                    </a:moveTo>
                    <a:lnTo>
                      <a:pt x="58343" y="42390"/>
                    </a:lnTo>
                    <a:lnTo>
                      <a:pt x="58343" y="36209"/>
                    </a:lnTo>
                    <a:lnTo>
                      <a:pt x="30156" y="36209"/>
                    </a:lnTo>
                    <a:lnTo>
                      <a:pt x="30156" y="54"/>
                    </a:lnTo>
                    <a:lnTo>
                      <a:pt x="25253" y="54"/>
                    </a:lnTo>
                    <a:cubicBezTo>
                      <a:pt x="25253" y="16123"/>
                      <a:pt x="19432" y="37136"/>
                      <a:pt x="129" y="38064"/>
                    </a:cubicBezTo>
                    <a:lnTo>
                      <a:pt x="129" y="42390"/>
                    </a:lnTo>
                    <a:lnTo>
                      <a:pt x="16675" y="42390"/>
                    </a:lnTo>
                    <a:lnTo>
                      <a:pt x="16675" y="96778"/>
                    </a:lnTo>
                    <a:cubicBezTo>
                      <a:pt x="16675" y="120882"/>
                      <a:pt x="35058" y="123354"/>
                      <a:pt x="42105" y="123354"/>
                    </a:cubicBezTo>
                    <a:cubicBezTo>
                      <a:pt x="55892" y="123354"/>
                      <a:pt x="61407" y="109448"/>
                      <a:pt x="61407" y="96778"/>
                    </a:cubicBezTo>
                    <a:lnTo>
                      <a:pt x="61407" y="85653"/>
                    </a:lnTo>
                    <a:lnTo>
                      <a:pt x="56505" y="85653"/>
                    </a:lnTo>
                    <a:lnTo>
                      <a:pt x="56505" y="96469"/>
                    </a:lnTo>
                    <a:cubicBezTo>
                      <a:pt x="56505" y="110993"/>
                      <a:pt x="50684" y="118410"/>
                      <a:pt x="43330" y="118410"/>
                    </a:cubicBezTo>
                    <a:cubicBezTo>
                      <a:pt x="30156" y="118410"/>
                      <a:pt x="30156" y="100486"/>
                      <a:pt x="30156" y="97087"/>
                    </a:cubicBezTo>
                    <a:close/>
                  </a:path>
                </a:pathLst>
              </a:custGeom>
              <a:solidFill>
                <a:srgbClr val="97969A">
                  <a:alpha val="86000"/>
                </a:srgbClr>
              </a:solidFill>
              <a:ln w="0" cap="flat">
                <a:noFill/>
                <a:prstDash val="solid"/>
                <a:miter/>
              </a:ln>
            </p:spPr>
            <p:txBody>
              <a:bodyPr rtlCol="0" anchor="ctr"/>
              <a:lstStyle/>
              <a:p>
                <a:endParaRPr lang="en-CA"/>
              </a:p>
            </p:txBody>
          </p:sp>
          <p:sp>
            <p:nvSpPr>
              <p:cNvPr id="17" name="Graphic 1778">
                <a:extLst>
                  <a:ext uri="{FF2B5EF4-FFF2-40B4-BE49-F238E27FC236}">
                    <a16:creationId xmlns:a16="http://schemas.microsoft.com/office/drawing/2014/main" id="{D8B65B98-21F3-D1C2-D5E9-2E031E7D7BC7}"/>
                  </a:ext>
                </a:extLst>
              </p:cNvPr>
              <p:cNvSpPr/>
              <p:nvPr/>
            </p:nvSpPr>
            <p:spPr>
              <a:xfrm>
                <a:off x="8305732" y="4380433"/>
                <a:ext cx="41975" cy="131953"/>
              </a:xfrm>
              <a:custGeom>
                <a:avLst/>
                <a:gdLst>
                  <a:gd name="connsiteX0" fmla="*/ 28319 w 41975"/>
                  <a:gd name="connsiteY0" fmla="*/ 44862 h 131953"/>
                  <a:gd name="connsiteX1" fmla="*/ 1051 w 41975"/>
                  <a:gd name="connsiteY1" fmla="*/ 47025 h 131953"/>
                  <a:gd name="connsiteX2" fmla="*/ 1051 w 41975"/>
                  <a:gd name="connsiteY2" fmla="*/ 53206 h 131953"/>
                  <a:gd name="connsiteX3" fmla="*/ 15451 w 41975"/>
                  <a:gd name="connsiteY3" fmla="*/ 64022 h 131953"/>
                  <a:gd name="connsiteX4" fmla="*/ 15451 w 41975"/>
                  <a:gd name="connsiteY4" fmla="*/ 117174 h 131953"/>
                  <a:gd name="connsiteX5" fmla="*/ 132 w 41975"/>
                  <a:gd name="connsiteY5" fmla="*/ 125827 h 131953"/>
                  <a:gd name="connsiteX6" fmla="*/ 132 w 41975"/>
                  <a:gd name="connsiteY6" fmla="*/ 132007 h 131953"/>
                  <a:gd name="connsiteX7" fmla="*/ 21579 w 41975"/>
                  <a:gd name="connsiteY7" fmla="*/ 131389 h 131953"/>
                  <a:gd name="connsiteX8" fmla="*/ 42107 w 41975"/>
                  <a:gd name="connsiteY8" fmla="*/ 132007 h 131953"/>
                  <a:gd name="connsiteX9" fmla="*/ 42107 w 41975"/>
                  <a:gd name="connsiteY9" fmla="*/ 125827 h 131953"/>
                  <a:gd name="connsiteX10" fmla="*/ 28319 w 41975"/>
                  <a:gd name="connsiteY10" fmla="*/ 117174 h 131953"/>
                  <a:gd name="connsiteX11" fmla="*/ 28932 w 41975"/>
                  <a:gd name="connsiteY11" fmla="*/ 10561 h 131953"/>
                  <a:gd name="connsiteX12" fmla="*/ 18822 w 41975"/>
                  <a:gd name="connsiteY12" fmla="*/ 54 h 131953"/>
                  <a:gd name="connsiteX13" fmla="*/ 8404 w 41975"/>
                  <a:gd name="connsiteY13" fmla="*/ 10561 h 131953"/>
                  <a:gd name="connsiteX14" fmla="*/ 18822 w 41975"/>
                  <a:gd name="connsiteY14" fmla="*/ 21067 h 131953"/>
                  <a:gd name="connsiteX15" fmla="*/ 28932 w 41975"/>
                  <a:gd name="connsiteY15" fmla="*/ 10561 h 1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75" h="131953">
                    <a:moveTo>
                      <a:pt x="28319" y="44862"/>
                    </a:moveTo>
                    <a:lnTo>
                      <a:pt x="1051" y="47025"/>
                    </a:lnTo>
                    <a:lnTo>
                      <a:pt x="1051" y="53206"/>
                    </a:lnTo>
                    <a:cubicBezTo>
                      <a:pt x="13613" y="53206"/>
                      <a:pt x="15451" y="54442"/>
                      <a:pt x="15451" y="64022"/>
                    </a:cubicBezTo>
                    <a:lnTo>
                      <a:pt x="15451" y="117174"/>
                    </a:lnTo>
                    <a:cubicBezTo>
                      <a:pt x="15451" y="125827"/>
                      <a:pt x="13307" y="125827"/>
                      <a:pt x="132" y="125827"/>
                    </a:cubicBezTo>
                    <a:lnTo>
                      <a:pt x="132" y="132007"/>
                    </a:lnTo>
                    <a:cubicBezTo>
                      <a:pt x="6260" y="131698"/>
                      <a:pt x="16983" y="131389"/>
                      <a:pt x="21579" y="131389"/>
                    </a:cubicBezTo>
                    <a:cubicBezTo>
                      <a:pt x="28626" y="131389"/>
                      <a:pt x="35367" y="131698"/>
                      <a:pt x="42107" y="132007"/>
                    </a:cubicBezTo>
                    <a:lnTo>
                      <a:pt x="42107" y="125827"/>
                    </a:lnTo>
                    <a:cubicBezTo>
                      <a:pt x="28932" y="125827"/>
                      <a:pt x="28319" y="124899"/>
                      <a:pt x="28319" y="117174"/>
                    </a:cubicBezTo>
                    <a:close/>
                    <a:moveTo>
                      <a:pt x="28932" y="10561"/>
                    </a:moveTo>
                    <a:cubicBezTo>
                      <a:pt x="28932" y="4380"/>
                      <a:pt x="24337" y="54"/>
                      <a:pt x="18822" y="54"/>
                    </a:cubicBezTo>
                    <a:cubicBezTo>
                      <a:pt x="12694" y="54"/>
                      <a:pt x="8404" y="5307"/>
                      <a:pt x="8404" y="10561"/>
                    </a:cubicBezTo>
                    <a:cubicBezTo>
                      <a:pt x="8404" y="15814"/>
                      <a:pt x="12694" y="21067"/>
                      <a:pt x="18822" y="21067"/>
                    </a:cubicBezTo>
                    <a:cubicBezTo>
                      <a:pt x="24337" y="21067"/>
                      <a:pt x="28932" y="16741"/>
                      <a:pt x="28932" y="10561"/>
                    </a:cubicBezTo>
                    <a:close/>
                  </a:path>
                </a:pathLst>
              </a:custGeom>
              <a:solidFill>
                <a:srgbClr val="97969A">
                  <a:alpha val="86000"/>
                </a:srgbClr>
              </a:solidFill>
              <a:ln w="0" cap="flat">
                <a:noFill/>
                <a:prstDash val="solid"/>
                <a:miter/>
              </a:ln>
            </p:spPr>
            <p:txBody>
              <a:bodyPr rtlCol="0" anchor="ctr"/>
              <a:lstStyle/>
              <a:p>
                <a:endParaRPr lang="en-CA"/>
              </a:p>
            </p:txBody>
          </p:sp>
          <p:sp>
            <p:nvSpPr>
              <p:cNvPr id="18" name="Graphic 1778">
                <a:extLst>
                  <a:ext uri="{FF2B5EF4-FFF2-40B4-BE49-F238E27FC236}">
                    <a16:creationId xmlns:a16="http://schemas.microsoft.com/office/drawing/2014/main" id="{9F03E510-0A8F-6211-BB05-6D59D38B8719}"/>
                  </a:ext>
                </a:extLst>
              </p:cNvPr>
              <p:cNvSpPr/>
              <p:nvPr/>
            </p:nvSpPr>
            <p:spPr>
              <a:xfrm>
                <a:off x="8359091" y="4424005"/>
                <a:ext cx="86401" cy="90543"/>
              </a:xfrm>
              <a:custGeom>
                <a:avLst/>
                <a:gdLst>
                  <a:gd name="connsiteX0" fmla="*/ 86535 w 86401"/>
                  <a:gd name="connsiteY0" fmla="*/ 46098 h 90543"/>
                  <a:gd name="connsiteX1" fmla="*/ 43640 w 86401"/>
                  <a:gd name="connsiteY1" fmla="*/ 53 h 90543"/>
                  <a:gd name="connsiteX2" fmla="*/ 133 w 86401"/>
                  <a:gd name="connsiteY2" fmla="*/ 46098 h 90543"/>
                  <a:gd name="connsiteX3" fmla="*/ 43334 w 86401"/>
                  <a:gd name="connsiteY3" fmla="*/ 90597 h 90543"/>
                  <a:gd name="connsiteX4" fmla="*/ 86535 w 86401"/>
                  <a:gd name="connsiteY4" fmla="*/ 46098 h 90543"/>
                  <a:gd name="connsiteX5" fmla="*/ 43640 w 86401"/>
                  <a:gd name="connsiteY5" fmla="*/ 85653 h 90543"/>
                  <a:gd name="connsiteX6" fmla="*/ 21274 w 86401"/>
                  <a:gd name="connsiteY6" fmla="*/ 72365 h 90543"/>
                  <a:gd name="connsiteX7" fmla="*/ 16372 w 86401"/>
                  <a:gd name="connsiteY7" fmla="*/ 44553 h 90543"/>
                  <a:gd name="connsiteX8" fmla="*/ 20967 w 86401"/>
                  <a:gd name="connsiteY8" fmla="*/ 17668 h 90543"/>
                  <a:gd name="connsiteX9" fmla="*/ 43334 w 86401"/>
                  <a:gd name="connsiteY9" fmla="*/ 4380 h 90543"/>
                  <a:gd name="connsiteX10" fmla="*/ 65394 w 86401"/>
                  <a:gd name="connsiteY10" fmla="*/ 17359 h 90543"/>
                  <a:gd name="connsiteX11" fmla="*/ 70602 w 86401"/>
                  <a:gd name="connsiteY11" fmla="*/ 44553 h 90543"/>
                  <a:gd name="connsiteX12" fmla="*/ 66313 w 86401"/>
                  <a:gd name="connsiteY12" fmla="*/ 71129 h 90543"/>
                  <a:gd name="connsiteX13" fmla="*/ 43640 w 86401"/>
                  <a:gd name="connsiteY13" fmla="*/ 85653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35" y="46098"/>
                    </a:moveTo>
                    <a:cubicBezTo>
                      <a:pt x="86535" y="21067"/>
                      <a:pt x="67232" y="53"/>
                      <a:pt x="43640" y="53"/>
                    </a:cubicBezTo>
                    <a:cubicBezTo>
                      <a:pt x="19129" y="53"/>
                      <a:pt x="133" y="21685"/>
                      <a:pt x="133" y="46098"/>
                    </a:cubicBezTo>
                    <a:cubicBezTo>
                      <a:pt x="133" y="71747"/>
                      <a:pt x="20354" y="90597"/>
                      <a:pt x="43334" y="90597"/>
                    </a:cubicBezTo>
                    <a:cubicBezTo>
                      <a:pt x="66926" y="90597"/>
                      <a:pt x="86535" y="71129"/>
                      <a:pt x="86535" y="46098"/>
                    </a:cubicBezTo>
                    <a:close/>
                    <a:moveTo>
                      <a:pt x="43640" y="85653"/>
                    </a:moveTo>
                    <a:cubicBezTo>
                      <a:pt x="35061" y="85653"/>
                      <a:pt x="26482" y="81635"/>
                      <a:pt x="21274" y="72365"/>
                    </a:cubicBezTo>
                    <a:cubicBezTo>
                      <a:pt x="16372" y="63712"/>
                      <a:pt x="16372" y="51660"/>
                      <a:pt x="16372" y="44553"/>
                    </a:cubicBezTo>
                    <a:cubicBezTo>
                      <a:pt x="16372" y="36827"/>
                      <a:pt x="16372" y="26320"/>
                      <a:pt x="20967" y="17668"/>
                    </a:cubicBezTo>
                    <a:cubicBezTo>
                      <a:pt x="26176" y="8706"/>
                      <a:pt x="35367" y="4380"/>
                      <a:pt x="43334" y="4380"/>
                    </a:cubicBezTo>
                    <a:cubicBezTo>
                      <a:pt x="51913" y="4380"/>
                      <a:pt x="60185" y="8706"/>
                      <a:pt x="65394" y="17359"/>
                    </a:cubicBezTo>
                    <a:cubicBezTo>
                      <a:pt x="70602" y="25702"/>
                      <a:pt x="70602" y="37136"/>
                      <a:pt x="70602" y="44553"/>
                    </a:cubicBezTo>
                    <a:cubicBezTo>
                      <a:pt x="70602" y="51660"/>
                      <a:pt x="70602" y="62476"/>
                      <a:pt x="66313" y="71129"/>
                    </a:cubicBezTo>
                    <a:cubicBezTo>
                      <a:pt x="61717" y="80090"/>
                      <a:pt x="53138" y="85653"/>
                      <a:pt x="43640" y="85653"/>
                    </a:cubicBezTo>
                    <a:close/>
                  </a:path>
                </a:pathLst>
              </a:custGeom>
              <a:solidFill>
                <a:srgbClr val="97969A">
                  <a:alpha val="86000"/>
                </a:srgbClr>
              </a:solidFill>
              <a:ln w="0" cap="flat">
                <a:noFill/>
                <a:prstDash val="solid"/>
                <a:miter/>
              </a:ln>
            </p:spPr>
            <p:txBody>
              <a:bodyPr rtlCol="0" anchor="ctr"/>
              <a:lstStyle/>
              <a:p>
                <a:endParaRPr lang="en-CA"/>
              </a:p>
            </p:txBody>
          </p:sp>
          <p:sp>
            <p:nvSpPr>
              <p:cNvPr id="19" name="Graphic 1778">
                <a:extLst>
                  <a:ext uri="{FF2B5EF4-FFF2-40B4-BE49-F238E27FC236}">
                    <a16:creationId xmlns:a16="http://schemas.microsoft.com/office/drawing/2014/main" id="{B24DA9D2-6FFA-061B-0A2D-5FF7571CE41C}"/>
                  </a:ext>
                </a:extLst>
              </p:cNvPr>
              <p:cNvSpPr/>
              <p:nvPr/>
            </p:nvSpPr>
            <p:spPr>
              <a:xfrm>
                <a:off x="8457376" y="4425241"/>
                <a:ext cx="98350" cy="87144"/>
              </a:xfrm>
              <a:custGeom>
                <a:avLst/>
                <a:gdLst>
                  <a:gd name="connsiteX0" fmla="*/ 15455 w 98350"/>
                  <a:gd name="connsiteY0" fmla="*/ 19522 h 87144"/>
                  <a:gd name="connsiteX1" fmla="*/ 15455 w 98350"/>
                  <a:gd name="connsiteY1" fmla="*/ 72365 h 87144"/>
                  <a:gd name="connsiteX2" fmla="*/ 135 w 98350"/>
                  <a:gd name="connsiteY2" fmla="*/ 81017 h 87144"/>
                  <a:gd name="connsiteX3" fmla="*/ 135 w 98350"/>
                  <a:gd name="connsiteY3" fmla="*/ 87198 h 87144"/>
                  <a:gd name="connsiteX4" fmla="*/ 22502 w 98350"/>
                  <a:gd name="connsiteY4" fmla="*/ 86580 h 87144"/>
                  <a:gd name="connsiteX5" fmla="*/ 44255 w 98350"/>
                  <a:gd name="connsiteY5" fmla="*/ 87198 h 87144"/>
                  <a:gd name="connsiteX6" fmla="*/ 44255 w 98350"/>
                  <a:gd name="connsiteY6" fmla="*/ 81017 h 87144"/>
                  <a:gd name="connsiteX7" fmla="*/ 28936 w 98350"/>
                  <a:gd name="connsiteY7" fmla="*/ 72365 h 87144"/>
                  <a:gd name="connsiteX8" fmla="*/ 28936 w 98350"/>
                  <a:gd name="connsiteY8" fmla="*/ 35900 h 87144"/>
                  <a:gd name="connsiteX9" fmla="*/ 55285 w 98350"/>
                  <a:gd name="connsiteY9" fmla="*/ 4380 h 87144"/>
                  <a:gd name="connsiteX10" fmla="*/ 69992 w 98350"/>
                  <a:gd name="connsiteY10" fmla="*/ 26320 h 87144"/>
                  <a:gd name="connsiteX11" fmla="*/ 69992 w 98350"/>
                  <a:gd name="connsiteY11" fmla="*/ 72365 h 87144"/>
                  <a:gd name="connsiteX12" fmla="*/ 54673 w 98350"/>
                  <a:gd name="connsiteY12" fmla="*/ 81017 h 87144"/>
                  <a:gd name="connsiteX13" fmla="*/ 54673 w 98350"/>
                  <a:gd name="connsiteY13" fmla="*/ 87198 h 87144"/>
                  <a:gd name="connsiteX14" fmla="*/ 76733 w 98350"/>
                  <a:gd name="connsiteY14" fmla="*/ 86580 h 87144"/>
                  <a:gd name="connsiteX15" fmla="*/ 98486 w 98350"/>
                  <a:gd name="connsiteY15" fmla="*/ 87198 h 87144"/>
                  <a:gd name="connsiteX16" fmla="*/ 98486 w 98350"/>
                  <a:gd name="connsiteY16" fmla="*/ 81017 h 87144"/>
                  <a:gd name="connsiteX17" fmla="*/ 83473 w 98350"/>
                  <a:gd name="connsiteY17" fmla="*/ 75146 h 87144"/>
                  <a:gd name="connsiteX18" fmla="*/ 83473 w 98350"/>
                  <a:gd name="connsiteY18" fmla="*/ 37445 h 87144"/>
                  <a:gd name="connsiteX19" fmla="*/ 77346 w 98350"/>
                  <a:gd name="connsiteY19" fmla="*/ 7470 h 87144"/>
                  <a:gd name="connsiteX20" fmla="*/ 56817 w 98350"/>
                  <a:gd name="connsiteY20" fmla="*/ 53 h 87144"/>
                  <a:gd name="connsiteX21" fmla="*/ 27710 w 98350"/>
                  <a:gd name="connsiteY21" fmla="*/ 20758 h 87144"/>
                  <a:gd name="connsiteX22" fmla="*/ 27710 w 98350"/>
                  <a:gd name="connsiteY22" fmla="*/ 53 h 87144"/>
                  <a:gd name="connsiteX23" fmla="*/ 135 w 98350"/>
                  <a:gd name="connsiteY23" fmla="*/ 2216 h 87144"/>
                  <a:gd name="connsiteX24" fmla="*/ 135 w 98350"/>
                  <a:gd name="connsiteY24" fmla="*/ 8397 h 87144"/>
                  <a:gd name="connsiteX25" fmla="*/ 15455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55" y="19522"/>
                    </a:moveTo>
                    <a:lnTo>
                      <a:pt x="15455" y="72365"/>
                    </a:lnTo>
                    <a:cubicBezTo>
                      <a:pt x="15455" y="81017"/>
                      <a:pt x="13310" y="81017"/>
                      <a:pt x="135" y="81017"/>
                    </a:cubicBezTo>
                    <a:lnTo>
                      <a:pt x="135" y="87198"/>
                    </a:lnTo>
                    <a:cubicBezTo>
                      <a:pt x="7182" y="86889"/>
                      <a:pt x="16987" y="86580"/>
                      <a:pt x="22502" y="86580"/>
                    </a:cubicBezTo>
                    <a:cubicBezTo>
                      <a:pt x="27404" y="86580"/>
                      <a:pt x="37515" y="86889"/>
                      <a:pt x="44255" y="87198"/>
                    </a:cubicBezTo>
                    <a:lnTo>
                      <a:pt x="44255" y="81017"/>
                    </a:lnTo>
                    <a:cubicBezTo>
                      <a:pt x="31081" y="81017"/>
                      <a:pt x="28936" y="81017"/>
                      <a:pt x="28936" y="72365"/>
                    </a:cubicBezTo>
                    <a:lnTo>
                      <a:pt x="28936" y="35900"/>
                    </a:lnTo>
                    <a:cubicBezTo>
                      <a:pt x="28936" y="15504"/>
                      <a:pt x="43030" y="4380"/>
                      <a:pt x="55285" y="4380"/>
                    </a:cubicBezTo>
                    <a:cubicBezTo>
                      <a:pt x="67847" y="4380"/>
                      <a:pt x="69992" y="14886"/>
                      <a:pt x="69992" y="26320"/>
                    </a:cubicBezTo>
                    <a:lnTo>
                      <a:pt x="69992" y="72365"/>
                    </a:lnTo>
                    <a:cubicBezTo>
                      <a:pt x="69992" y="81017"/>
                      <a:pt x="67847" y="81017"/>
                      <a:pt x="54673" y="81017"/>
                    </a:cubicBezTo>
                    <a:lnTo>
                      <a:pt x="54673" y="87198"/>
                    </a:lnTo>
                    <a:cubicBezTo>
                      <a:pt x="61413" y="86889"/>
                      <a:pt x="71524" y="86580"/>
                      <a:pt x="76733" y="86580"/>
                    </a:cubicBezTo>
                    <a:cubicBezTo>
                      <a:pt x="81635" y="86580"/>
                      <a:pt x="92052" y="86889"/>
                      <a:pt x="98486" y="87198"/>
                    </a:cubicBezTo>
                    <a:lnTo>
                      <a:pt x="98486" y="81017"/>
                    </a:lnTo>
                    <a:cubicBezTo>
                      <a:pt x="88376" y="81017"/>
                      <a:pt x="83473" y="81017"/>
                      <a:pt x="83473" y="75146"/>
                    </a:cubicBezTo>
                    <a:lnTo>
                      <a:pt x="83473" y="37445"/>
                    </a:lnTo>
                    <a:cubicBezTo>
                      <a:pt x="83473" y="20449"/>
                      <a:pt x="83473" y="14577"/>
                      <a:pt x="77346" y="7470"/>
                    </a:cubicBezTo>
                    <a:cubicBezTo>
                      <a:pt x="74588" y="4071"/>
                      <a:pt x="68154" y="53"/>
                      <a:pt x="56817" y="53"/>
                    </a:cubicBezTo>
                    <a:cubicBezTo>
                      <a:pt x="42417" y="53"/>
                      <a:pt x="33225" y="8397"/>
                      <a:pt x="27710" y="20758"/>
                    </a:cubicBezTo>
                    <a:lnTo>
                      <a:pt x="27710" y="53"/>
                    </a:lnTo>
                    <a:lnTo>
                      <a:pt x="135" y="2216"/>
                    </a:lnTo>
                    <a:lnTo>
                      <a:pt x="135" y="8397"/>
                    </a:lnTo>
                    <a:cubicBezTo>
                      <a:pt x="13923" y="8397"/>
                      <a:pt x="15455" y="9633"/>
                      <a:pt x="15455"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20" name="Graphic 1778">
                <a:extLst>
                  <a:ext uri="{FF2B5EF4-FFF2-40B4-BE49-F238E27FC236}">
                    <a16:creationId xmlns:a16="http://schemas.microsoft.com/office/drawing/2014/main" id="{B288A7A9-D778-356F-1B28-2B11F6E8A35F}"/>
                  </a:ext>
                </a:extLst>
              </p:cNvPr>
              <p:cNvSpPr/>
              <p:nvPr/>
            </p:nvSpPr>
            <p:spPr>
              <a:xfrm>
                <a:off x="8566217" y="4424005"/>
                <a:ext cx="64035" cy="90543"/>
              </a:xfrm>
              <a:custGeom>
                <a:avLst/>
                <a:gdLst>
                  <a:gd name="connsiteX0" fmla="*/ 34454 w 64035"/>
                  <a:gd name="connsiteY0" fmla="*/ 50115 h 90543"/>
                  <a:gd name="connsiteX1" fmla="*/ 54676 w 64035"/>
                  <a:gd name="connsiteY1" fmla="*/ 68348 h 90543"/>
                  <a:gd name="connsiteX2" fmla="*/ 32616 w 64035"/>
                  <a:gd name="connsiteY2" fmla="*/ 86271 h 90543"/>
                  <a:gd name="connsiteX3" fmla="*/ 5347 w 64035"/>
                  <a:gd name="connsiteY3" fmla="*/ 58150 h 90543"/>
                  <a:gd name="connsiteX4" fmla="*/ 2590 w 64035"/>
                  <a:gd name="connsiteY4" fmla="*/ 55059 h 90543"/>
                  <a:gd name="connsiteX5" fmla="*/ 139 w 64035"/>
                  <a:gd name="connsiteY5" fmla="*/ 59695 h 90543"/>
                  <a:gd name="connsiteX6" fmla="*/ 139 w 64035"/>
                  <a:gd name="connsiteY6" fmla="*/ 85962 h 90543"/>
                  <a:gd name="connsiteX7" fmla="*/ 2283 w 64035"/>
                  <a:gd name="connsiteY7" fmla="*/ 90597 h 90543"/>
                  <a:gd name="connsiteX8" fmla="*/ 7186 w 64035"/>
                  <a:gd name="connsiteY8" fmla="*/ 86580 h 90543"/>
                  <a:gd name="connsiteX9" fmla="*/ 11169 w 64035"/>
                  <a:gd name="connsiteY9" fmla="*/ 82254 h 90543"/>
                  <a:gd name="connsiteX10" fmla="*/ 32616 w 64035"/>
                  <a:gd name="connsiteY10" fmla="*/ 90597 h 90543"/>
                  <a:gd name="connsiteX11" fmla="*/ 64174 w 64035"/>
                  <a:gd name="connsiteY11" fmla="*/ 63094 h 90543"/>
                  <a:gd name="connsiteX12" fmla="*/ 55902 w 64035"/>
                  <a:gd name="connsiteY12" fmla="*/ 44553 h 90543"/>
                  <a:gd name="connsiteX13" fmla="*/ 33535 w 64035"/>
                  <a:gd name="connsiteY13" fmla="*/ 34973 h 90543"/>
                  <a:gd name="connsiteX14" fmla="*/ 9637 w 64035"/>
                  <a:gd name="connsiteY14" fmla="*/ 18904 h 90543"/>
                  <a:gd name="connsiteX15" fmla="*/ 31391 w 64035"/>
                  <a:gd name="connsiteY15" fmla="*/ 3761 h 90543"/>
                  <a:gd name="connsiteX16" fmla="*/ 54370 w 64035"/>
                  <a:gd name="connsiteY16" fmla="*/ 27556 h 90543"/>
                  <a:gd name="connsiteX17" fmla="*/ 56514 w 64035"/>
                  <a:gd name="connsiteY17" fmla="*/ 29410 h 90543"/>
                  <a:gd name="connsiteX18" fmla="*/ 59272 w 64035"/>
                  <a:gd name="connsiteY18" fmla="*/ 24775 h 90543"/>
                  <a:gd name="connsiteX19" fmla="*/ 59272 w 64035"/>
                  <a:gd name="connsiteY19" fmla="*/ 4688 h 90543"/>
                  <a:gd name="connsiteX20" fmla="*/ 57127 w 64035"/>
                  <a:gd name="connsiteY20" fmla="*/ 53 h 90543"/>
                  <a:gd name="connsiteX21" fmla="*/ 53144 w 64035"/>
                  <a:gd name="connsiteY21" fmla="*/ 2525 h 90543"/>
                  <a:gd name="connsiteX22" fmla="*/ 49774 w 64035"/>
                  <a:gd name="connsiteY22" fmla="*/ 5616 h 90543"/>
                  <a:gd name="connsiteX23" fmla="*/ 31391 w 64035"/>
                  <a:gd name="connsiteY23" fmla="*/ 53 h 90543"/>
                  <a:gd name="connsiteX24" fmla="*/ 139 w 64035"/>
                  <a:gd name="connsiteY24" fmla="*/ 24466 h 90543"/>
                  <a:gd name="connsiteX25" fmla="*/ 8411 w 64035"/>
                  <a:gd name="connsiteY25" fmla="*/ 41153 h 90543"/>
                  <a:gd name="connsiteX26" fmla="*/ 34454 w 64035"/>
                  <a:gd name="connsiteY26" fmla="*/ 50115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035" h="90543">
                    <a:moveTo>
                      <a:pt x="34454" y="50115"/>
                    </a:moveTo>
                    <a:cubicBezTo>
                      <a:pt x="38744" y="51042"/>
                      <a:pt x="54676" y="54132"/>
                      <a:pt x="54676" y="68348"/>
                    </a:cubicBezTo>
                    <a:cubicBezTo>
                      <a:pt x="54676" y="78236"/>
                      <a:pt x="47935" y="86271"/>
                      <a:pt x="32616" y="86271"/>
                    </a:cubicBezTo>
                    <a:cubicBezTo>
                      <a:pt x="16071" y="86271"/>
                      <a:pt x="9024" y="75146"/>
                      <a:pt x="5347" y="58150"/>
                    </a:cubicBezTo>
                    <a:cubicBezTo>
                      <a:pt x="4735" y="55677"/>
                      <a:pt x="4735" y="55059"/>
                      <a:pt x="2590" y="55059"/>
                    </a:cubicBezTo>
                    <a:cubicBezTo>
                      <a:pt x="139" y="55059"/>
                      <a:pt x="139" y="56296"/>
                      <a:pt x="139" y="59695"/>
                    </a:cubicBezTo>
                    <a:lnTo>
                      <a:pt x="139" y="85962"/>
                    </a:lnTo>
                    <a:cubicBezTo>
                      <a:pt x="139" y="89361"/>
                      <a:pt x="139" y="90597"/>
                      <a:pt x="2283" y="90597"/>
                    </a:cubicBezTo>
                    <a:cubicBezTo>
                      <a:pt x="3203" y="90597"/>
                      <a:pt x="3509" y="90288"/>
                      <a:pt x="7186" y="86580"/>
                    </a:cubicBezTo>
                    <a:cubicBezTo>
                      <a:pt x="7492" y="86271"/>
                      <a:pt x="7492" y="85962"/>
                      <a:pt x="11169" y="82254"/>
                    </a:cubicBezTo>
                    <a:cubicBezTo>
                      <a:pt x="19748" y="90288"/>
                      <a:pt x="28633" y="90597"/>
                      <a:pt x="32616" y="90597"/>
                    </a:cubicBezTo>
                    <a:cubicBezTo>
                      <a:pt x="54982" y="90597"/>
                      <a:pt x="64174" y="77309"/>
                      <a:pt x="64174" y="63094"/>
                    </a:cubicBezTo>
                    <a:cubicBezTo>
                      <a:pt x="64174" y="52896"/>
                      <a:pt x="58353" y="46716"/>
                      <a:pt x="55902" y="44553"/>
                    </a:cubicBezTo>
                    <a:cubicBezTo>
                      <a:pt x="49467" y="38063"/>
                      <a:pt x="41808" y="36518"/>
                      <a:pt x="33535" y="34973"/>
                    </a:cubicBezTo>
                    <a:cubicBezTo>
                      <a:pt x="22505" y="32810"/>
                      <a:pt x="9637" y="30338"/>
                      <a:pt x="9637" y="18904"/>
                    </a:cubicBezTo>
                    <a:cubicBezTo>
                      <a:pt x="9637" y="11796"/>
                      <a:pt x="14539" y="3761"/>
                      <a:pt x="31391" y="3761"/>
                    </a:cubicBezTo>
                    <a:cubicBezTo>
                      <a:pt x="52838" y="3761"/>
                      <a:pt x="54063" y="21685"/>
                      <a:pt x="54370" y="27556"/>
                    </a:cubicBezTo>
                    <a:cubicBezTo>
                      <a:pt x="54370" y="29410"/>
                      <a:pt x="56208" y="29410"/>
                      <a:pt x="56514" y="29410"/>
                    </a:cubicBezTo>
                    <a:cubicBezTo>
                      <a:pt x="59272" y="29410"/>
                      <a:pt x="59272" y="28483"/>
                      <a:pt x="59272" y="24775"/>
                    </a:cubicBezTo>
                    <a:lnTo>
                      <a:pt x="59272" y="4688"/>
                    </a:lnTo>
                    <a:cubicBezTo>
                      <a:pt x="59272" y="1598"/>
                      <a:pt x="59272" y="53"/>
                      <a:pt x="57127" y="53"/>
                    </a:cubicBezTo>
                    <a:cubicBezTo>
                      <a:pt x="56208" y="53"/>
                      <a:pt x="55595" y="53"/>
                      <a:pt x="53144" y="2525"/>
                    </a:cubicBezTo>
                    <a:cubicBezTo>
                      <a:pt x="52531" y="3143"/>
                      <a:pt x="50693" y="4998"/>
                      <a:pt x="49774" y="5616"/>
                    </a:cubicBezTo>
                    <a:cubicBezTo>
                      <a:pt x="42421" y="53"/>
                      <a:pt x="34454" y="53"/>
                      <a:pt x="31391" y="53"/>
                    </a:cubicBezTo>
                    <a:cubicBezTo>
                      <a:pt x="7492" y="53"/>
                      <a:pt x="139" y="13341"/>
                      <a:pt x="139" y="24466"/>
                    </a:cubicBezTo>
                    <a:cubicBezTo>
                      <a:pt x="139" y="31265"/>
                      <a:pt x="3203" y="36827"/>
                      <a:pt x="8411" y="41153"/>
                    </a:cubicBezTo>
                    <a:cubicBezTo>
                      <a:pt x="14845" y="46098"/>
                      <a:pt x="20361" y="47334"/>
                      <a:pt x="34454" y="50115"/>
                    </a:cubicBezTo>
                    <a:close/>
                  </a:path>
                </a:pathLst>
              </a:custGeom>
              <a:solidFill>
                <a:srgbClr val="97969A">
                  <a:alpha val="86000"/>
                </a:srgbClr>
              </a:solidFill>
              <a:ln w="0" cap="flat">
                <a:noFill/>
                <a:prstDash val="solid"/>
                <a:miter/>
              </a:ln>
            </p:spPr>
            <p:txBody>
              <a:bodyPr rtlCol="0" anchor="ctr"/>
              <a:lstStyle/>
              <a:p>
                <a:endParaRPr lang="en-CA"/>
              </a:p>
            </p:txBody>
          </p:sp>
        </p:grpSp>
      </p:grpSp>
      <p:grpSp>
        <p:nvGrpSpPr>
          <p:cNvPr id="21" name="Graphic 1778">
            <a:extLst>
              <a:ext uri="{FF2B5EF4-FFF2-40B4-BE49-F238E27FC236}">
                <a16:creationId xmlns:a16="http://schemas.microsoft.com/office/drawing/2014/main" id="{8CF7ECF9-2785-2B0E-465B-0BCF3FDF8954}"/>
              </a:ext>
            </a:extLst>
          </p:cNvPr>
          <p:cNvGrpSpPr/>
          <p:nvPr/>
        </p:nvGrpSpPr>
        <p:grpSpPr>
          <a:xfrm>
            <a:off x="5530672" y="5927901"/>
            <a:ext cx="1348389" cy="203913"/>
            <a:chOff x="7528545" y="4110120"/>
            <a:chExt cx="909327" cy="137515"/>
          </a:xfrm>
          <a:solidFill>
            <a:srgbClr val="97969A">
              <a:alpha val="86000"/>
            </a:srgbClr>
          </a:solidFill>
        </p:grpSpPr>
        <p:sp>
          <p:nvSpPr>
            <p:cNvPr id="22" name="Graphic 1778">
              <a:extLst>
                <a:ext uri="{FF2B5EF4-FFF2-40B4-BE49-F238E27FC236}">
                  <a16:creationId xmlns:a16="http://schemas.microsoft.com/office/drawing/2014/main" id="{1091ABFF-6B65-DD72-12A5-8E0023F0A3FE}"/>
                </a:ext>
              </a:extLst>
            </p:cNvPr>
            <p:cNvSpPr/>
            <p:nvPr/>
          </p:nvSpPr>
          <p:spPr>
            <a:xfrm>
              <a:off x="7528545" y="4110120"/>
              <a:ext cx="137262" cy="135352"/>
            </a:xfrm>
            <a:custGeom>
              <a:avLst/>
              <a:gdLst>
                <a:gd name="connsiteX0" fmla="*/ 106732 w 137262"/>
                <a:gd name="connsiteY0" fmla="*/ 9317 h 135352"/>
                <a:gd name="connsiteX1" fmla="*/ 106732 w 137262"/>
                <a:gd name="connsiteY1" fmla="*/ 46 h 135352"/>
                <a:gd name="connsiteX2" fmla="*/ 67821 w 137262"/>
                <a:gd name="connsiteY2" fmla="*/ 664 h 135352"/>
                <a:gd name="connsiteX3" fmla="*/ 28296 w 137262"/>
                <a:gd name="connsiteY3" fmla="*/ 46 h 135352"/>
                <a:gd name="connsiteX4" fmla="*/ 28296 w 137262"/>
                <a:gd name="connsiteY4" fmla="*/ 9317 h 135352"/>
                <a:gd name="connsiteX5" fmla="*/ 54646 w 137262"/>
                <a:gd name="connsiteY5" fmla="*/ 9317 h 135352"/>
                <a:gd name="connsiteX6" fmla="*/ 54646 w 137262"/>
                <a:gd name="connsiteY6" fmla="*/ 30331 h 135352"/>
                <a:gd name="connsiteX7" fmla="*/ 109 w 137262"/>
                <a:gd name="connsiteY7" fmla="*/ 67723 h 135352"/>
                <a:gd name="connsiteX8" fmla="*/ 54646 w 137262"/>
                <a:gd name="connsiteY8" fmla="*/ 105114 h 135352"/>
                <a:gd name="connsiteX9" fmla="*/ 54646 w 137262"/>
                <a:gd name="connsiteY9" fmla="*/ 126128 h 135352"/>
                <a:gd name="connsiteX10" fmla="*/ 28296 w 137262"/>
                <a:gd name="connsiteY10" fmla="*/ 126128 h 135352"/>
                <a:gd name="connsiteX11" fmla="*/ 28296 w 137262"/>
                <a:gd name="connsiteY11" fmla="*/ 135399 h 135352"/>
                <a:gd name="connsiteX12" fmla="*/ 67514 w 137262"/>
                <a:gd name="connsiteY12" fmla="*/ 134781 h 135352"/>
                <a:gd name="connsiteX13" fmla="*/ 106732 w 137262"/>
                <a:gd name="connsiteY13" fmla="*/ 135399 h 135352"/>
                <a:gd name="connsiteX14" fmla="*/ 106732 w 137262"/>
                <a:gd name="connsiteY14" fmla="*/ 126128 h 135352"/>
                <a:gd name="connsiteX15" fmla="*/ 80383 w 137262"/>
                <a:gd name="connsiteY15" fmla="*/ 126128 h 135352"/>
                <a:gd name="connsiteX16" fmla="*/ 80383 w 137262"/>
                <a:gd name="connsiteY16" fmla="*/ 105424 h 135352"/>
                <a:gd name="connsiteX17" fmla="*/ 137371 w 137262"/>
                <a:gd name="connsiteY17" fmla="*/ 67723 h 135352"/>
                <a:gd name="connsiteX18" fmla="*/ 80383 w 137262"/>
                <a:gd name="connsiteY18" fmla="*/ 30022 h 135352"/>
                <a:gd name="connsiteX19" fmla="*/ 80383 w 137262"/>
                <a:gd name="connsiteY19" fmla="*/ 9317 h 135352"/>
                <a:gd name="connsiteX20" fmla="*/ 54646 w 137262"/>
                <a:gd name="connsiteY20" fmla="*/ 98007 h 135352"/>
                <a:gd name="connsiteX21" fmla="*/ 28909 w 137262"/>
                <a:gd name="connsiteY21" fmla="*/ 67723 h 135352"/>
                <a:gd name="connsiteX22" fmla="*/ 54646 w 137262"/>
                <a:gd name="connsiteY22" fmla="*/ 37747 h 135352"/>
                <a:gd name="connsiteX23" fmla="*/ 80383 w 137262"/>
                <a:gd name="connsiteY23" fmla="*/ 37438 h 135352"/>
                <a:gd name="connsiteX24" fmla="*/ 108571 w 137262"/>
                <a:gd name="connsiteY24" fmla="*/ 67723 h 135352"/>
                <a:gd name="connsiteX25" fmla="*/ 80383 w 137262"/>
                <a:gd name="connsiteY25" fmla="*/ 98007 h 13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262" h="135352">
                  <a:moveTo>
                    <a:pt x="106732" y="9317"/>
                  </a:moveTo>
                  <a:lnTo>
                    <a:pt x="106732" y="46"/>
                  </a:lnTo>
                  <a:cubicBezTo>
                    <a:pt x="98153" y="664"/>
                    <a:pt x="77319" y="664"/>
                    <a:pt x="67821" y="664"/>
                  </a:cubicBezTo>
                  <a:cubicBezTo>
                    <a:pt x="58016" y="664"/>
                    <a:pt x="36875" y="664"/>
                    <a:pt x="28296" y="46"/>
                  </a:cubicBezTo>
                  <a:lnTo>
                    <a:pt x="28296" y="9317"/>
                  </a:lnTo>
                  <a:lnTo>
                    <a:pt x="54646" y="9317"/>
                  </a:lnTo>
                  <a:lnTo>
                    <a:pt x="54646" y="30331"/>
                  </a:lnTo>
                  <a:cubicBezTo>
                    <a:pt x="24313" y="32185"/>
                    <a:pt x="109" y="46709"/>
                    <a:pt x="109" y="67723"/>
                  </a:cubicBezTo>
                  <a:cubicBezTo>
                    <a:pt x="109" y="88736"/>
                    <a:pt x="24313" y="103260"/>
                    <a:pt x="54646" y="105114"/>
                  </a:cubicBezTo>
                  <a:lnTo>
                    <a:pt x="54646" y="126128"/>
                  </a:lnTo>
                  <a:lnTo>
                    <a:pt x="28296" y="126128"/>
                  </a:lnTo>
                  <a:lnTo>
                    <a:pt x="28296" y="135399"/>
                  </a:lnTo>
                  <a:cubicBezTo>
                    <a:pt x="36875" y="134781"/>
                    <a:pt x="58016" y="134781"/>
                    <a:pt x="67514" y="134781"/>
                  </a:cubicBezTo>
                  <a:cubicBezTo>
                    <a:pt x="77012" y="134781"/>
                    <a:pt x="98153" y="134781"/>
                    <a:pt x="106732" y="135399"/>
                  </a:cubicBezTo>
                  <a:lnTo>
                    <a:pt x="106732" y="126128"/>
                  </a:lnTo>
                  <a:lnTo>
                    <a:pt x="80383" y="126128"/>
                  </a:lnTo>
                  <a:lnTo>
                    <a:pt x="80383" y="105424"/>
                  </a:lnTo>
                  <a:cubicBezTo>
                    <a:pt x="130937" y="101406"/>
                    <a:pt x="137371" y="76993"/>
                    <a:pt x="137371" y="67723"/>
                  </a:cubicBezTo>
                  <a:cubicBezTo>
                    <a:pt x="137371" y="58143"/>
                    <a:pt x="130631" y="34039"/>
                    <a:pt x="80383" y="30022"/>
                  </a:cubicBezTo>
                  <a:lnTo>
                    <a:pt x="80383" y="9317"/>
                  </a:lnTo>
                  <a:close/>
                  <a:moveTo>
                    <a:pt x="54646" y="98007"/>
                  </a:moveTo>
                  <a:cubicBezTo>
                    <a:pt x="30441" y="94299"/>
                    <a:pt x="28909" y="79156"/>
                    <a:pt x="28909" y="67723"/>
                  </a:cubicBezTo>
                  <a:cubicBezTo>
                    <a:pt x="28909" y="56289"/>
                    <a:pt x="30441" y="41147"/>
                    <a:pt x="54646" y="37747"/>
                  </a:cubicBezTo>
                  <a:close/>
                  <a:moveTo>
                    <a:pt x="80383" y="37438"/>
                  </a:moveTo>
                  <a:cubicBezTo>
                    <a:pt x="105200" y="40219"/>
                    <a:pt x="108571" y="53508"/>
                    <a:pt x="108571" y="67723"/>
                  </a:cubicBezTo>
                  <a:cubicBezTo>
                    <a:pt x="108571" y="82247"/>
                    <a:pt x="105200" y="95226"/>
                    <a:pt x="80383" y="98007"/>
                  </a:cubicBezTo>
                  <a:close/>
                </a:path>
              </a:pathLst>
            </a:custGeom>
            <a:solidFill>
              <a:srgbClr val="97969A">
                <a:alpha val="86000"/>
              </a:srgbClr>
            </a:solidFill>
            <a:ln w="0" cap="flat">
              <a:noFill/>
              <a:prstDash val="solid"/>
              <a:miter/>
            </a:ln>
          </p:spPr>
          <p:txBody>
            <a:bodyPr rtlCol="0" anchor="ctr"/>
            <a:lstStyle/>
            <a:p>
              <a:endParaRPr lang="en-CA"/>
            </a:p>
          </p:txBody>
        </p:sp>
        <p:grpSp>
          <p:nvGrpSpPr>
            <p:cNvPr id="23" name="Graphic 1778">
              <a:extLst>
                <a:ext uri="{FF2B5EF4-FFF2-40B4-BE49-F238E27FC236}">
                  <a16:creationId xmlns:a16="http://schemas.microsoft.com/office/drawing/2014/main" id="{7A8E40A5-145D-4FE7-D4AF-768FBBD2DBE5}"/>
                </a:ext>
              </a:extLst>
            </p:cNvPr>
            <p:cNvGrpSpPr/>
            <p:nvPr/>
          </p:nvGrpSpPr>
          <p:grpSpPr>
            <a:xfrm>
              <a:off x="7750109" y="4157091"/>
              <a:ext cx="282238" cy="90543"/>
              <a:chOff x="7750109" y="4157091"/>
              <a:chExt cx="282238" cy="90543"/>
            </a:xfrm>
            <a:solidFill>
              <a:srgbClr val="97969A">
                <a:alpha val="86000"/>
              </a:srgbClr>
            </a:solidFill>
          </p:grpSpPr>
          <p:sp>
            <p:nvSpPr>
              <p:cNvPr id="30" name="Graphic 1778">
                <a:extLst>
                  <a:ext uri="{FF2B5EF4-FFF2-40B4-BE49-F238E27FC236}">
                    <a16:creationId xmlns:a16="http://schemas.microsoft.com/office/drawing/2014/main" id="{7643268F-BDB4-8B7F-D5FD-C8630C934E6B}"/>
                  </a:ext>
                </a:extLst>
              </p:cNvPr>
              <p:cNvSpPr/>
              <p:nvPr/>
            </p:nvSpPr>
            <p:spPr>
              <a:xfrm>
                <a:off x="7750109" y="4157091"/>
                <a:ext cx="74452" cy="90543"/>
              </a:xfrm>
              <a:custGeom>
                <a:avLst/>
                <a:gdLst>
                  <a:gd name="connsiteX0" fmla="*/ 16355 w 74452"/>
                  <a:gd name="connsiteY0" fmla="*/ 45472 h 90543"/>
                  <a:gd name="connsiteX1" fmla="*/ 42704 w 74452"/>
                  <a:gd name="connsiteY1" fmla="*/ 4990 h 90543"/>
                  <a:gd name="connsiteX2" fmla="*/ 63538 w 74452"/>
                  <a:gd name="connsiteY2" fmla="*/ 12407 h 90543"/>
                  <a:gd name="connsiteX3" fmla="*/ 54347 w 74452"/>
                  <a:gd name="connsiteY3" fmla="*/ 21369 h 90543"/>
                  <a:gd name="connsiteX4" fmla="*/ 63232 w 74452"/>
                  <a:gd name="connsiteY4" fmla="*/ 30330 h 90543"/>
                  <a:gd name="connsiteX5" fmla="*/ 72424 w 74452"/>
                  <a:gd name="connsiteY5" fmla="*/ 21059 h 90543"/>
                  <a:gd name="connsiteX6" fmla="*/ 42398 w 74452"/>
                  <a:gd name="connsiteY6" fmla="*/ 46 h 90543"/>
                  <a:gd name="connsiteX7" fmla="*/ 116 w 74452"/>
                  <a:gd name="connsiteY7" fmla="*/ 45781 h 90543"/>
                  <a:gd name="connsiteX8" fmla="*/ 42091 w 74452"/>
                  <a:gd name="connsiteY8" fmla="*/ 90590 h 90543"/>
                  <a:gd name="connsiteX9" fmla="*/ 74568 w 74452"/>
                  <a:gd name="connsiteY9" fmla="*/ 64941 h 90543"/>
                  <a:gd name="connsiteX10" fmla="*/ 71811 w 74452"/>
                  <a:gd name="connsiteY10" fmla="*/ 63087 h 90543"/>
                  <a:gd name="connsiteX11" fmla="*/ 69360 w 74452"/>
                  <a:gd name="connsiteY11" fmla="*/ 64941 h 90543"/>
                  <a:gd name="connsiteX12" fmla="*/ 43929 w 74452"/>
                  <a:gd name="connsiteY12" fmla="*/ 85645 h 90543"/>
                  <a:gd name="connsiteX13" fmla="*/ 16355 w 74452"/>
                  <a:gd name="connsiteY13" fmla="*/ 45472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55" y="45472"/>
                    </a:moveTo>
                    <a:cubicBezTo>
                      <a:pt x="16355" y="13334"/>
                      <a:pt x="32287" y="4990"/>
                      <a:pt x="42704" y="4990"/>
                    </a:cubicBezTo>
                    <a:cubicBezTo>
                      <a:pt x="44542" y="4990"/>
                      <a:pt x="56798" y="5299"/>
                      <a:pt x="63538" y="12407"/>
                    </a:cubicBezTo>
                    <a:cubicBezTo>
                      <a:pt x="55572" y="13025"/>
                      <a:pt x="54347" y="18896"/>
                      <a:pt x="54347" y="21369"/>
                    </a:cubicBezTo>
                    <a:cubicBezTo>
                      <a:pt x="54347" y="26622"/>
                      <a:pt x="58024" y="30330"/>
                      <a:pt x="63232" y="30330"/>
                    </a:cubicBezTo>
                    <a:cubicBezTo>
                      <a:pt x="68441" y="30330"/>
                      <a:pt x="72424" y="27240"/>
                      <a:pt x="72424" y="21059"/>
                    </a:cubicBezTo>
                    <a:cubicBezTo>
                      <a:pt x="72424" y="7771"/>
                      <a:pt x="57411" y="46"/>
                      <a:pt x="42398" y="46"/>
                    </a:cubicBezTo>
                    <a:cubicBezTo>
                      <a:pt x="17886" y="46"/>
                      <a:pt x="116" y="21369"/>
                      <a:pt x="116" y="45781"/>
                    </a:cubicBezTo>
                    <a:cubicBezTo>
                      <a:pt x="116" y="71121"/>
                      <a:pt x="19418" y="90590"/>
                      <a:pt x="42091" y="90590"/>
                    </a:cubicBezTo>
                    <a:cubicBezTo>
                      <a:pt x="68134" y="90590"/>
                      <a:pt x="74568" y="66795"/>
                      <a:pt x="74568" y="64941"/>
                    </a:cubicBezTo>
                    <a:cubicBezTo>
                      <a:pt x="74568" y="63087"/>
                      <a:pt x="72424" y="63087"/>
                      <a:pt x="71811" y="63087"/>
                    </a:cubicBezTo>
                    <a:cubicBezTo>
                      <a:pt x="70279" y="63087"/>
                      <a:pt x="69666" y="63705"/>
                      <a:pt x="69360" y="64941"/>
                    </a:cubicBezTo>
                    <a:cubicBezTo>
                      <a:pt x="63845" y="83173"/>
                      <a:pt x="50977" y="85645"/>
                      <a:pt x="43929" y="85645"/>
                    </a:cubicBezTo>
                    <a:cubicBezTo>
                      <a:pt x="33512" y="85645"/>
                      <a:pt x="16355" y="77302"/>
                      <a:pt x="16355" y="45472"/>
                    </a:cubicBezTo>
                    <a:close/>
                  </a:path>
                </a:pathLst>
              </a:custGeom>
              <a:solidFill>
                <a:srgbClr val="97969A">
                  <a:alpha val="86000"/>
                </a:srgbClr>
              </a:solidFill>
              <a:ln w="0" cap="flat">
                <a:noFill/>
                <a:prstDash val="solid"/>
                <a:miter/>
              </a:ln>
            </p:spPr>
            <p:txBody>
              <a:bodyPr rtlCol="0" anchor="ctr"/>
              <a:lstStyle/>
              <a:p>
                <a:endParaRPr lang="en-CA"/>
              </a:p>
            </p:txBody>
          </p:sp>
          <p:sp>
            <p:nvSpPr>
              <p:cNvPr id="31" name="Graphic 1778">
                <a:extLst>
                  <a:ext uri="{FF2B5EF4-FFF2-40B4-BE49-F238E27FC236}">
                    <a16:creationId xmlns:a16="http://schemas.microsoft.com/office/drawing/2014/main" id="{3DABB9B5-2B49-1B68-231A-B69A063D54EF}"/>
                  </a:ext>
                </a:extLst>
              </p:cNvPr>
              <p:cNvSpPr/>
              <p:nvPr/>
            </p:nvSpPr>
            <p:spPr>
              <a:xfrm>
                <a:off x="7835692" y="4157091"/>
                <a:ext cx="86401" cy="90543"/>
              </a:xfrm>
              <a:custGeom>
                <a:avLst/>
                <a:gdLst>
                  <a:gd name="connsiteX0" fmla="*/ 86520 w 86401"/>
                  <a:gd name="connsiteY0" fmla="*/ 46090 h 90543"/>
                  <a:gd name="connsiteX1" fmla="*/ 43626 w 86401"/>
                  <a:gd name="connsiteY1" fmla="*/ 46 h 90543"/>
                  <a:gd name="connsiteX2" fmla="*/ 118 w 86401"/>
                  <a:gd name="connsiteY2" fmla="*/ 46090 h 90543"/>
                  <a:gd name="connsiteX3" fmla="*/ 43319 w 86401"/>
                  <a:gd name="connsiteY3" fmla="*/ 90590 h 90543"/>
                  <a:gd name="connsiteX4" fmla="*/ 86520 w 86401"/>
                  <a:gd name="connsiteY4" fmla="*/ 46090 h 90543"/>
                  <a:gd name="connsiteX5" fmla="*/ 43626 w 86401"/>
                  <a:gd name="connsiteY5" fmla="*/ 85645 h 90543"/>
                  <a:gd name="connsiteX6" fmla="*/ 21259 w 86401"/>
                  <a:gd name="connsiteY6" fmla="*/ 72357 h 90543"/>
                  <a:gd name="connsiteX7" fmla="*/ 16357 w 86401"/>
                  <a:gd name="connsiteY7" fmla="*/ 44545 h 90543"/>
                  <a:gd name="connsiteX8" fmla="*/ 20953 w 86401"/>
                  <a:gd name="connsiteY8" fmla="*/ 17660 h 90543"/>
                  <a:gd name="connsiteX9" fmla="*/ 43319 w 86401"/>
                  <a:gd name="connsiteY9" fmla="*/ 4372 h 90543"/>
                  <a:gd name="connsiteX10" fmla="*/ 65379 w 86401"/>
                  <a:gd name="connsiteY10" fmla="*/ 17351 h 90543"/>
                  <a:gd name="connsiteX11" fmla="*/ 70588 w 86401"/>
                  <a:gd name="connsiteY11" fmla="*/ 44545 h 90543"/>
                  <a:gd name="connsiteX12" fmla="*/ 66298 w 86401"/>
                  <a:gd name="connsiteY12" fmla="*/ 71121 h 90543"/>
                  <a:gd name="connsiteX13" fmla="*/ 43626 w 86401"/>
                  <a:gd name="connsiteY13" fmla="*/ 85645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20" y="46090"/>
                    </a:moveTo>
                    <a:cubicBezTo>
                      <a:pt x="86520" y="21059"/>
                      <a:pt x="67217" y="46"/>
                      <a:pt x="43626" y="46"/>
                    </a:cubicBezTo>
                    <a:cubicBezTo>
                      <a:pt x="19114" y="46"/>
                      <a:pt x="118" y="21677"/>
                      <a:pt x="118" y="46090"/>
                    </a:cubicBezTo>
                    <a:cubicBezTo>
                      <a:pt x="118" y="71739"/>
                      <a:pt x="20340" y="90590"/>
                      <a:pt x="43319" y="90590"/>
                    </a:cubicBezTo>
                    <a:cubicBezTo>
                      <a:pt x="66911" y="90590"/>
                      <a:pt x="86520" y="71121"/>
                      <a:pt x="86520" y="46090"/>
                    </a:cubicBezTo>
                    <a:close/>
                    <a:moveTo>
                      <a:pt x="43626" y="85645"/>
                    </a:moveTo>
                    <a:cubicBezTo>
                      <a:pt x="35047" y="85645"/>
                      <a:pt x="26468" y="81628"/>
                      <a:pt x="21259" y="72357"/>
                    </a:cubicBezTo>
                    <a:cubicBezTo>
                      <a:pt x="16357" y="63705"/>
                      <a:pt x="16357" y="51653"/>
                      <a:pt x="16357" y="44545"/>
                    </a:cubicBezTo>
                    <a:cubicBezTo>
                      <a:pt x="16357" y="36820"/>
                      <a:pt x="16357" y="26313"/>
                      <a:pt x="20953" y="17660"/>
                    </a:cubicBezTo>
                    <a:cubicBezTo>
                      <a:pt x="26161" y="8698"/>
                      <a:pt x="35353" y="4372"/>
                      <a:pt x="43319" y="4372"/>
                    </a:cubicBezTo>
                    <a:cubicBezTo>
                      <a:pt x="51898" y="4372"/>
                      <a:pt x="60171" y="8698"/>
                      <a:pt x="65379" y="17351"/>
                    </a:cubicBezTo>
                    <a:cubicBezTo>
                      <a:pt x="70588" y="25695"/>
                      <a:pt x="70588" y="37129"/>
                      <a:pt x="70588" y="44545"/>
                    </a:cubicBezTo>
                    <a:cubicBezTo>
                      <a:pt x="70588" y="51653"/>
                      <a:pt x="70588" y="62469"/>
                      <a:pt x="66298" y="71121"/>
                    </a:cubicBezTo>
                    <a:cubicBezTo>
                      <a:pt x="61703" y="80083"/>
                      <a:pt x="53124" y="85645"/>
                      <a:pt x="43626" y="85645"/>
                    </a:cubicBezTo>
                    <a:close/>
                  </a:path>
                </a:pathLst>
              </a:custGeom>
              <a:solidFill>
                <a:srgbClr val="97969A">
                  <a:alpha val="86000"/>
                </a:srgbClr>
              </a:solidFill>
              <a:ln w="0" cap="flat">
                <a:noFill/>
                <a:prstDash val="solid"/>
                <a:miter/>
              </a:ln>
            </p:spPr>
            <p:txBody>
              <a:bodyPr rtlCol="0" anchor="ctr"/>
              <a:lstStyle/>
              <a:p>
                <a:endParaRPr lang="en-CA"/>
              </a:p>
            </p:txBody>
          </p:sp>
          <p:sp>
            <p:nvSpPr>
              <p:cNvPr id="32" name="Graphic 1778">
                <a:extLst>
                  <a:ext uri="{FF2B5EF4-FFF2-40B4-BE49-F238E27FC236}">
                    <a16:creationId xmlns:a16="http://schemas.microsoft.com/office/drawing/2014/main" id="{0A1F2C76-DB87-3525-D616-14751EEE7E6B}"/>
                  </a:ext>
                </a:extLst>
              </p:cNvPr>
              <p:cNvSpPr/>
              <p:nvPr/>
            </p:nvSpPr>
            <p:spPr>
              <a:xfrm>
                <a:off x="7933996" y="4158327"/>
                <a:ext cx="98350" cy="87144"/>
              </a:xfrm>
              <a:custGeom>
                <a:avLst/>
                <a:gdLst>
                  <a:gd name="connsiteX0" fmla="*/ 15440 w 98350"/>
                  <a:gd name="connsiteY0" fmla="*/ 19514 h 87144"/>
                  <a:gd name="connsiteX1" fmla="*/ 15440 w 98350"/>
                  <a:gd name="connsiteY1" fmla="*/ 72357 h 87144"/>
                  <a:gd name="connsiteX2" fmla="*/ 121 w 98350"/>
                  <a:gd name="connsiteY2" fmla="*/ 81010 h 87144"/>
                  <a:gd name="connsiteX3" fmla="*/ 121 w 98350"/>
                  <a:gd name="connsiteY3" fmla="*/ 87191 h 87144"/>
                  <a:gd name="connsiteX4" fmla="*/ 22487 w 98350"/>
                  <a:gd name="connsiteY4" fmla="*/ 86573 h 87144"/>
                  <a:gd name="connsiteX5" fmla="*/ 44241 w 98350"/>
                  <a:gd name="connsiteY5" fmla="*/ 87191 h 87144"/>
                  <a:gd name="connsiteX6" fmla="*/ 44241 w 98350"/>
                  <a:gd name="connsiteY6" fmla="*/ 81010 h 87144"/>
                  <a:gd name="connsiteX7" fmla="*/ 28921 w 98350"/>
                  <a:gd name="connsiteY7" fmla="*/ 72357 h 87144"/>
                  <a:gd name="connsiteX8" fmla="*/ 28921 w 98350"/>
                  <a:gd name="connsiteY8" fmla="*/ 35893 h 87144"/>
                  <a:gd name="connsiteX9" fmla="*/ 55271 w 98350"/>
                  <a:gd name="connsiteY9" fmla="*/ 4372 h 87144"/>
                  <a:gd name="connsiteX10" fmla="*/ 69978 w 98350"/>
                  <a:gd name="connsiteY10" fmla="*/ 26313 h 87144"/>
                  <a:gd name="connsiteX11" fmla="*/ 69978 w 98350"/>
                  <a:gd name="connsiteY11" fmla="*/ 72357 h 87144"/>
                  <a:gd name="connsiteX12" fmla="*/ 54658 w 98350"/>
                  <a:gd name="connsiteY12" fmla="*/ 81010 h 87144"/>
                  <a:gd name="connsiteX13" fmla="*/ 54658 w 98350"/>
                  <a:gd name="connsiteY13" fmla="*/ 87191 h 87144"/>
                  <a:gd name="connsiteX14" fmla="*/ 76718 w 98350"/>
                  <a:gd name="connsiteY14" fmla="*/ 86573 h 87144"/>
                  <a:gd name="connsiteX15" fmla="*/ 98472 w 98350"/>
                  <a:gd name="connsiteY15" fmla="*/ 87191 h 87144"/>
                  <a:gd name="connsiteX16" fmla="*/ 98472 w 98350"/>
                  <a:gd name="connsiteY16" fmla="*/ 81010 h 87144"/>
                  <a:gd name="connsiteX17" fmla="*/ 83459 w 98350"/>
                  <a:gd name="connsiteY17" fmla="*/ 75139 h 87144"/>
                  <a:gd name="connsiteX18" fmla="*/ 83459 w 98350"/>
                  <a:gd name="connsiteY18" fmla="*/ 37438 h 87144"/>
                  <a:gd name="connsiteX19" fmla="*/ 77331 w 98350"/>
                  <a:gd name="connsiteY19" fmla="*/ 7462 h 87144"/>
                  <a:gd name="connsiteX20" fmla="*/ 56803 w 98350"/>
                  <a:gd name="connsiteY20" fmla="*/ 46 h 87144"/>
                  <a:gd name="connsiteX21" fmla="*/ 27696 w 98350"/>
                  <a:gd name="connsiteY21" fmla="*/ 20750 h 87144"/>
                  <a:gd name="connsiteX22" fmla="*/ 27696 w 98350"/>
                  <a:gd name="connsiteY22" fmla="*/ 46 h 87144"/>
                  <a:gd name="connsiteX23" fmla="*/ 121 w 98350"/>
                  <a:gd name="connsiteY23" fmla="*/ 2209 h 87144"/>
                  <a:gd name="connsiteX24" fmla="*/ 121 w 98350"/>
                  <a:gd name="connsiteY24" fmla="*/ 8389 h 87144"/>
                  <a:gd name="connsiteX25" fmla="*/ 15440 w 98350"/>
                  <a:gd name="connsiteY25" fmla="*/ 19514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0" y="19514"/>
                    </a:moveTo>
                    <a:lnTo>
                      <a:pt x="15440" y="72357"/>
                    </a:lnTo>
                    <a:cubicBezTo>
                      <a:pt x="15440" y="81010"/>
                      <a:pt x="13296" y="81010"/>
                      <a:pt x="121" y="81010"/>
                    </a:cubicBezTo>
                    <a:lnTo>
                      <a:pt x="121" y="87191"/>
                    </a:lnTo>
                    <a:cubicBezTo>
                      <a:pt x="7168" y="86882"/>
                      <a:pt x="16972" y="86573"/>
                      <a:pt x="22487" y="86573"/>
                    </a:cubicBezTo>
                    <a:cubicBezTo>
                      <a:pt x="27389" y="86573"/>
                      <a:pt x="37500" y="86882"/>
                      <a:pt x="44241" y="87191"/>
                    </a:cubicBezTo>
                    <a:lnTo>
                      <a:pt x="44241" y="81010"/>
                    </a:lnTo>
                    <a:cubicBezTo>
                      <a:pt x="31066" y="81010"/>
                      <a:pt x="28921" y="81010"/>
                      <a:pt x="28921" y="72357"/>
                    </a:cubicBezTo>
                    <a:lnTo>
                      <a:pt x="28921" y="35893"/>
                    </a:lnTo>
                    <a:cubicBezTo>
                      <a:pt x="28921" y="15497"/>
                      <a:pt x="43015" y="4372"/>
                      <a:pt x="55271" y="4372"/>
                    </a:cubicBezTo>
                    <a:cubicBezTo>
                      <a:pt x="67833" y="4372"/>
                      <a:pt x="69978" y="14879"/>
                      <a:pt x="69978" y="26313"/>
                    </a:cubicBezTo>
                    <a:lnTo>
                      <a:pt x="69978" y="72357"/>
                    </a:lnTo>
                    <a:cubicBezTo>
                      <a:pt x="69978" y="81010"/>
                      <a:pt x="67833" y="81010"/>
                      <a:pt x="54658" y="81010"/>
                    </a:cubicBezTo>
                    <a:lnTo>
                      <a:pt x="54658" y="87191"/>
                    </a:lnTo>
                    <a:cubicBezTo>
                      <a:pt x="61399" y="86882"/>
                      <a:pt x="71509" y="86573"/>
                      <a:pt x="76718" y="86573"/>
                    </a:cubicBezTo>
                    <a:cubicBezTo>
                      <a:pt x="81620" y="86573"/>
                      <a:pt x="92038" y="86882"/>
                      <a:pt x="98472" y="87191"/>
                    </a:cubicBezTo>
                    <a:lnTo>
                      <a:pt x="98472" y="81010"/>
                    </a:lnTo>
                    <a:cubicBezTo>
                      <a:pt x="88361" y="81010"/>
                      <a:pt x="83459" y="81010"/>
                      <a:pt x="83459" y="75139"/>
                    </a:cubicBezTo>
                    <a:lnTo>
                      <a:pt x="83459" y="37438"/>
                    </a:lnTo>
                    <a:cubicBezTo>
                      <a:pt x="83459" y="20441"/>
                      <a:pt x="83459" y="14570"/>
                      <a:pt x="77331" y="7462"/>
                    </a:cubicBezTo>
                    <a:cubicBezTo>
                      <a:pt x="74574" y="4063"/>
                      <a:pt x="68139" y="46"/>
                      <a:pt x="56803" y="46"/>
                    </a:cubicBezTo>
                    <a:cubicBezTo>
                      <a:pt x="42403" y="46"/>
                      <a:pt x="33211" y="8389"/>
                      <a:pt x="27696" y="20750"/>
                    </a:cubicBezTo>
                    <a:lnTo>
                      <a:pt x="27696" y="46"/>
                    </a:lnTo>
                    <a:lnTo>
                      <a:pt x="121" y="2209"/>
                    </a:lnTo>
                    <a:lnTo>
                      <a:pt x="121" y="8389"/>
                    </a:lnTo>
                    <a:cubicBezTo>
                      <a:pt x="13908" y="8389"/>
                      <a:pt x="15440" y="9625"/>
                      <a:pt x="15440" y="19514"/>
                    </a:cubicBezTo>
                    <a:close/>
                  </a:path>
                </a:pathLst>
              </a:custGeom>
              <a:solidFill>
                <a:srgbClr val="97969A">
                  <a:alpha val="86000"/>
                </a:srgbClr>
              </a:solidFill>
              <a:ln w="0" cap="flat">
                <a:noFill/>
                <a:prstDash val="solid"/>
                <a:miter/>
              </a:ln>
            </p:spPr>
            <p:txBody>
              <a:bodyPr rtlCol="0" anchor="ctr"/>
              <a:lstStyle/>
              <a:p>
                <a:endParaRPr lang="en-CA"/>
              </a:p>
            </p:txBody>
          </p:sp>
        </p:grpSp>
        <p:grpSp>
          <p:nvGrpSpPr>
            <p:cNvPr id="24" name="Graphic 1778">
              <a:extLst>
                <a:ext uri="{FF2B5EF4-FFF2-40B4-BE49-F238E27FC236}">
                  <a16:creationId xmlns:a16="http://schemas.microsoft.com/office/drawing/2014/main" id="{C6C51417-A1DA-468A-0F1E-5CC1D52F9613}"/>
                </a:ext>
              </a:extLst>
            </p:cNvPr>
            <p:cNvGrpSpPr/>
            <p:nvPr/>
          </p:nvGrpSpPr>
          <p:grpSpPr>
            <a:xfrm>
              <a:off x="8034610" y="4113519"/>
              <a:ext cx="403262" cy="134116"/>
              <a:chOff x="8034610" y="4113519"/>
              <a:chExt cx="403262" cy="134116"/>
            </a:xfrm>
            <a:solidFill>
              <a:srgbClr val="97969A">
                <a:alpha val="86000"/>
              </a:srgbClr>
            </a:solidFill>
          </p:grpSpPr>
          <p:sp>
            <p:nvSpPr>
              <p:cNvPr id="25" name="Graphic 1778">
                <a:extLst>
                  <a:ext uri="{FF2B5EF4-FFF2-40B4-BE49-F238E27FC236}">
                    <a16:creationId xmlns:a16="http://schemas.microsoft.com/office/drawing/2014/main" id="{BBFBA2D2-116E-A5D7-A210-1E77980E8D5C}"/>
                  </a:ext>
                </a:extLst>
              </p:cNvPr>
              <p:cNvSpPr/>
              <p:nvPr/>
            </p:nvSpPr>
            <p:spPr>
              <a:xfrm>
                <a:off x="8034610" y="4124335"/>
                <a:ext cx="61277" cy="123300"/>
              </a:xfrm>
              <a:custGeom>
                <a:avLst/>
                <a:gdLst>
                  <a:gd name="connsiteX0" fmla="*/ 30150 w 61277"/>
                  <a:gd name="connsiteY0" fmla="*/ 42382 h 123300"/>
                  <a:gd name="connsiteX1" fmla="*/ 58338 w 61277"/>
                  <a:gd name="connsiteY1" fmla="*/ 42382 h 123300"/>
                  <a:gd name="connsiteX2" fmla="*/ 58338 w 61277"/>
                  <a:gd name="connsiteY2" fmla="*/ 36202 h 123300"/>
                  <a:gd name="connsiteX3" fmla="*/ 30150 w 61277"/>
                  <a:gd name="connsiteY3" fmla="*/ 36202 h 123300"/>
                  <a:gd name="connsiteX4" fmla="*/ 30150 w 61277"/>
                  <a:gd name="connsiteY4" fmla="*/ 46 h 123300"/>
                  <a:gd name="connsiteX5" fmla="*/ 25248 w 61277"/>
                  <a:gd name="connsiteY5" fmla="*/ 46 h 123300"/>
                  <a:gd name="connsiteX6" fmla="*/ 124 w 61277"/>
                  <a:gd name="connsiteY6" fmla="*/ 38056 h 123300"/>
                  <a:gd name="connsiteX7" fmla="*/ 124 w 61277"/>
                  <a:gd name="connsiteY7" fmla="*/ 42382 h 123300"/>
                  <a:gd name="connsiteX8" fmla="*/ 16669 w 61277"/>
                  <a:gd name="connsiteY8" fmla="*/ 42382 h 123300"/>
                  <a:gd name="connsiteX9" fmla="*/ 16669 w 61277"/>
                  <a:gd name="connsiteY9" fmla="*/ 96771 h 123300"/>
                  <a:gd name="connsiteX10" fmla="*/ 42099 w 61277"/>
                  <a:gd name="connsiteY10" fmla="*/ 123347 h 123300"/>
                  <a:gd name="connsiteX11" fmla="*/ 61402 w 61277"/>
                  <a:gd name="connsiteY11" fmla="*/ 96771 h 123300"/>
                  <a:gd name="connsiteX12" fmla="*/ 61402 w 61277"/>
                  <a:gd name="connsiteY12" fmla="*/ 85646 h 123300"/>
                  <a:gd name="connsiteX13" fmla="*/ 56500 w 61277"/>
                  <a:gd name="connsiteY13" fmla="*/ 85646 h 123300"/>
                  <a:gd name="connsiteX14" fmla="*/ 56500 w 61277"/>
                  <a:gd name="connsiteY14" fmla="*/ 96462 h 123300"/>
                  <a:gd name="connsiteX15" fmla="*/ 43325 w 61277"/>
                  <a:gd name="connsiteY15" fmla="*/ 118402 h 123300"/>
                  <a:gd name="connsiteX16" fmla="*/ 30150 w 61277"/>
                  <a:gd name="connsiteY16" fmla="*/ 97080 h 1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277" h="123300">
                    <a:moveTo>
                      <a:pt x="30150" y="42382"/>
                    </a:moveTo>
                    <a:lnTo>
                      <a:pt x="58338" y="42382"/>
                    </a:lnTo>
                    <a:lnTo>
                      <a:pt x="58338" y="36202"/>
                    </a:lnTo>
                    <a:lnTo>
                      <a:pt x="30150" y="36202"/>
                    </a:lnTo>
                    <a:lnTo>
                      <a:pt x="30150" y="46"/>
                    </a:lnTo>
                    <a:lnTo>
                      <a:pt x="25248" y="46"/>
                    </a:lnTo>
                    <a:cubicBezTo>
                      <a:pt x="25248" y="16115"/>
                      <a:pt x="19427" y="37129"/>
                      <a:pt x="124" y="38056"/>
                    </a:cubicBezTo>
                    <a:lnTo>
                      <a:pt x="124" y="42382"/>
                    </a:lnTo>
                    <a:lnTo>
                      <a:pt x="16669" y="42382"/>
                    </a:lnTo>
                    <a:lnTo>
                      <a:pt x="16669" y="96771"/>
                    </a:lnTo>
                    <a:cubicBezTo>
                      <a:pt x="16669" y="120875"/>
                      <a:pt x="35053" y="123347"/>
                      <a:pt x="42099" y="123347"/>
                    </a:cubicBezTo>
                    <a:cubicBezTo>
                      <a:pt x="55887" y="123347"/>
                      <a:pt x="61402" y="109441"/>
                      <a:pt x="61402" y="96771"/>
                    </a:cubicBezTo>
                    <a:lnTo>
                      <a:pt x="61402" y="85646"/>
                    </a:lnTo>
                    <a:lnTo>
                      <a:pt x="56500" y="85646"/>
                    </a:lnTo>
                    <a:lnTo>
                      <a:pt x="56500" y="96462"/>
                    </a:lnTo>
                    <a:cubicBezTo>
                      <a:pt x="56500" y="110986"/>
                      <a:pt x="50678" y="118402"/>
                      <a:pt x="43325" y="118402"/>
                    </a:cubicBezTo>
                    <a:cubicBezTo>
                      <a:pt x="30150" y="118402"/>
                      <a:pt x="30150" y="100479"/>
                      <a:pt x="30150" y="97080"/>
                    </a:cubicBezTo>
                    <a:close/>
                  </a:path>
                </a:pathLst>
              </a:custGeom>
              <a:solidFill>
                <a:srgbClr val="97969A">
                  <a:alpha val="86000"/>
                </a:srgbClr>
              </a:solidFill>
              <a:ln w="0" cap="flat">
                <a:noFill/>
                <a:prstDash val="solid"/>
                <a:miter/>
              </a:ln>
            </p:spPr>
            <p:txBody>
              <a:bodyPr rtlCol="0" anchor="ctr"/>
              <a:lstStyle/>
              <a:p>
                <a:endParaRPr lang="en-CA"/>
              </a:p>
            </p:txBody>
          </p:sp>
          <p:sp>
            <p:nvSpPr>
              <p:cNvPr id="26" name="Graphic 1778">
                <a:extLst>
                  <a:ext uri="{FF2B5EF4-FFF2-40B4-BE49-F238E27FC236}">
                    <a16:creationId xmlns:a16="http://schemas.microsoft.com/office/drawing/2014/main" id="{5C24D561-87CE-5DEC-50A3-604ECEE72647}"/>
                  </a:ext>
                </a:extLst>
              </p:cNvPr>
              <p:cNvSpPr/>
              <p:nvPr/>
            </p:nvSpPr>
            <p:spPr>
              <a:xfrm>
                <a:off x="8115171" y="4157091"/>
                <a:ext cx="88240" cy="90543"/>
              </a:xfrm>
              <a:custGeom>
                <a:avLst/>
                <a:gdLst>
                  <a:gd name="connsiteX0" fmla="*/ 56808 w 88240"/>
                  <a:gd name="connsiteY0" fmla="*/ 73593 h 90543"/>
                  <a:gd name="connsiteX1" fmla="*/ 72127 w 88240"/>
                  <a:gd name="connsiteY1" fmla="*/ 89663 h 90543"/>
                  <a:gd name="connsiteX2" fmla="*/ 88366 w 88240"/>
                  <a:gd name="connsiteY2" fmla="*/ 70812 h 90543"/>
                  <a:gd name="connsiteX3" fmla="*/ 88366 w 88240"/>
                  <a:gd name="connsiteY3" fmla="*/ 59688 h 90543"/>
                  <a:gd name="connsiteX4" fmla="*/ 83464 w 88240"/>
                  <a:gd name="connsiteY4" fmla="*/ 59688 h 90543"/>
                  <a:gd name="connsiteX5" fmla="*/ 83464 w 88240"/>
                  <a:gd name="connsiteY5" fmla="*/ 70812 h 90543"/>
                  <a:gd name="connsiteX6" fmla="*/ 76417 w 88240"/>
                  <a:gd name="connsiteY6" fmla="*/ 83482 h 90543"/>
                  <a:gd name="connsiteX7" fmla="*/ 69063 w 88240"/>
                  <a:gd name="connsiteY7" fmla="*/ 73593 h 90543"/>
                  <a:gd name="connsiteX8" fmla="*/ 69063 w 88240"/>
                  <a:gd name="connsiteY8" fmla="*/ 34347 h 90543"/>
                  <a:gd name="connsiteX9" fmla="*/ 62016 w 88240"/>
                  <a:gd name="connsiteY9" fmla="*/ 10862 h 90543"/>
                  <a:gd name="connsiteX10" fmla="*/ 35361 w 88240"/>
                  <a:gd name="connsiteY10" fmla="*/ 46 h 90543"/>
                  <a:gd name="connsiteX11" fmla="*/ 5641 w 88240"/>
                  <a:gd name="connsiteY11" fmla="*/ 22296 h 90543"/>
                  <a:gd name="connsiteX12" fmla="*/ 14833 w 88240"/>
                  <a:gd name="connsiteY12" fmla="*/ 31566 h 90543"/>
                  <a:gd name="connsiteX13" fmla="*/ 23718 w 88240"/>
                  <a:gd name="connsiteY13" fmla="*/ 22605 h 90543"/>
                  <a:gd name="connsiteX14" fmla="*/ 13607 w 88240"/>
                  <a:gd name="connsiteY14" fmla="*/ 13643 h 90543"/>
                  <a:gd name="connsiteX15" fmla="*/ 34748 w 88240"/>
                  <a:gd name="connsiteY15" fmla="*/ 4372 h 90543"/>
                  <a:gd name="connsiteX16" fmla="*/ 55582 w 88240"/>
                  <a:gd name="connsiteY16" fmla="*/ 29712 h 90543"/>
                  <a:gd name="connsiteX17" fmla="*/ 55582 w 88240"/>
                  <a:gd name="connsiteY17" fmla="*/ 36820 h 90543"/>
                  <a:gd name="connsiteX18" fmla="*/ 19735 w 88240"/>
                  <a:gd name="connsiteY18" fmla="*/ 43927 h 90543"/>
                  <a:gd name="connsiteX19" fmla="*/ 126 w 88240"/>
                  <a:gd name="connsiteY19" fmla="*/ 69576 h 90543"/>
                  <a:gd name="connsiteX20" fmla="*/ 31377 w 88240"/>
                  <a:gd name="connsiteY20" fmla="*/ 90590 h 90543"/>
                  <a:gd name="connsiteX21" fmla="*/ 56808 w 88240"/>
                  <a:gd name="connsiteY21" fmla="*/ 73593 h 90543"/>
                  <a:gd name="connsiteX22" fmla="*/ 55582 w 88240"/>
                  <a:gd name="connsiteY22" fmla="*/ 41146 h 90543"/>
                  <a:gd name="connsiteX23" fmla="*/ 55582 w 88240"/>
                  <a:gd name="connsiteY23" fmla="*/ 60924 h 90543"/>
                  <a:gd name="connsiteX24" fmla="*/ 32603 w 88240"/>
                  <a:gd name="connsiteY24" fmla="*/ 86263 h 90543"/>
                  <a:gd name="connsiteX25" fmla="*/ 15139 w 88240"/>
                  <a:gd name="connsiteY25" fmla="*/ 69576 h 90543"/>
                  <a:gd name="connsiteX26" fmla="*/ 55582 w 88240"/>
                  <a:gd name="connsiteY26" fmla="*/ 41146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240" h="90543">
                    <a:moveTo>
                      <a:pt x="56808" y="73593"/>
                    </a:moveTo>
                    <a:cubicBezTo>
                      <a:pt x="57727" y="81319"/>
                      <a:pt x="62936" y="89663"/>
                      <a:pt x="72127" y="89663"/>
                    </a:cubicBezTo>
                    <a:cubicBezTo>
                      <a:pt x="76417" y="89663"/>
                      <a:pt x="88366" y="86882"/>
                      <a:pt x="88366" y="70812"/>
                    </a:cubicBezTo>
                    <a:lnTo>
                      <a:pt x="88366" y="59688"/>
                    </a:lnTo>
                    <a:lnTo>
                      <a:pt x="83464" y="59688"/>
                    </a:lnTo>
                    <a:lnTo>
                      <a:pt x="83464" y="70812"/>
                    </a:lnTo>
                    <a:cubicBezTo>
                      <a:pt x="83464" y="82246"/>
                      <a:pt x="78562" y="83482"/>
                      <a:pt x="76417" y="83482"/>
                    </a:cubicBezTo>
                    <a:cubicBezTo>
                      <a:pt x="69983" y="83482"/>
                      <a:pt x="69063" y="74521"/>
                      <a:pt x="69063" y="73593"/>
                    </a:cubicBezTo>
                    <a:lnTo>
                      <a:pt x="69063" y="34347"/>
                    </a:lnTo>
                    <a:cubicBezTo>
                      <a:pt x="69063" y="26004"/>
                      <a:pt x="69063" y="18278"/>
                      <a:pt x="62016" y="10862"/>
                    </a:cubicBezTo>
                    <a:cubicBezTo>
                      <a:pt x="54357" y="3136"/>
                      <a:pt x="44552" y="46"/>
                      <a:pt x="35361" y="46"/>
                    </a:cubicBezTo>
                    <a:cubicBezTo>
                      <a:pt x="19122" y="46"/>
                      <a:pt x="5641" y="9317"/>
                      <a:pt x="5641" y="22296"/>
                    </a:cubicBezTo>
                    <a:cubicBezTo>
                      <a:pt x="5641" y="28167"/>
                      <a:pt x="9624" y="31566"/>
                      <a:pt x="14833" y="31566"/>
                    </a:cubicBezTo>
                    <a:cubicBezTo>
                      <a:pt x="20347" y="31566"/>
                      <a:pt x="23718" y="27549"/>
                      <a:pt x="23718" y="22605"/>
                    </a:cubicBezTo>
                    <a:cubicBezTo>
                      <a:pt x="23718" y="20132"/>
                      <a:pt x="22799" y="13643"/>
                      <a:pt x="13607" y="13643"/>
                    </a:cubicBezTo>
                    <a:cubicBezTo>
                      <a:pt x="19122" y="6535"/>
                      <a:pt x="28620" y="4372"/>
                      <a:pt x="34748" y="4372"/>
                    </a:cubicBezTo>
                    <a:cubicBezTo>
                      <a:pt x="44552" y="4372"/>
                      <a:pt x="55582" y="12098"/>
                      <a:pt x="55582" y="29712"/>
                    </a:cubicBezTo>
                    <a:lnTo>
                      <a:pt x="55582" y="36820"/>
                    </a:lnTo>
                    <a:cubicBezTo>
                      <a:pt x="45472" y="37438"/>
                      <a:pt x="31990" y="38056"/>
                      <a:pt x="19735" y="43927"/>
                    </a:cubicBezTo>
                    <a:cubicBezTo>
                      <a:pt x="5028" y="50726"/>
                      <a:pt x="126" y="60924"/>
                      <a:pt x="126" y="69576"/>
                    </a:cubicBezTo>
                    <a:cubicBezTo>
                      <a:pt x="126" y="85645"/>
                      <a:pt x="19122" y="90590"/>
                      <a:pt x="31377" y="90590"/>
                    </a:cubicBezTo>
                    <a:cubicBezTo>
                      <a:pt x="44246" y="90590"/>
                      <a:pt x="53131" y="82555"/>
                      <a:pt x="56808" y="73593"/>
                    </a:cubicBezTo>
                    <a:close/>
                    <a:moveTo>
                      <a:pt x="55582" y="41146"/>
                    </a:moveTo>
                    <a:lnTo>
                      <a:pt x="55582" y="60924"/>
                    </a:lnTo>
                    <a:cubicBezTo>
                      <a:pt x="55582" y="79465"/>
                      <a:pt x="41488" y="86263"/>
                      <a:pt x="32603" y="86263"/>
                    </a:cubicBezTo>
                    <a:cubicBezTo>
                      <a:pt x="23105" y="86263"/>
                      <a:pt x="15139" y="79465"/>
                      <a:pt x="15139" y="69576"/>
                    </a:cubicBezTo>
                    <a:cubicBezTo>
                      <a:pt x="15139" y="58760"/>
                      <a:pt x="23412" y="42382"/>
                      <a:pt x="55582" y="41146"/>
                    </a:cubicBezTo>
                    <a:close/>
                  </a:path>
                </a:pathLst>
              </a:custGeom>
              <a:solidFill>
                <a:srgbClr val="97969A">
                  <a:alpha val="86000"/>
                </a:srgbClr>
              </a:solidFill>
              <a:ln w="0" cap="flat">
                <a:noFill/>
                <a:prstDash val="solid"/>
                <a:miter/>
              </a:ln>
            </p:spPr>
            <p:txBody>
              <a:bodyPr rtlCol="0" anchor="ctr"/>
              <a:lstStyle/>
              <a:p>
                <a:endParaRPr lang="en-CA"/>
              </a:p>
            </p:txBody>
          </p:sp>
          <p:sp>
            <p:nvSpPr>
              <p:cNvPr id="27" name="Graphic 1778">
                <a:extLst>
                  <a:ext uri="{FF2B5EF4-FFF2-40B4-BE49-F238E27FC236}">
                    <a16:creationId xmlns:a16="http://schemas.microsoft.com/office/drawing/2014/main" id="{27475BD8-94E3-214A-813C-1610CA412F0B}"/>
                  </a:ext>
                </a:extLst>
              </p:cNvPr>
              <p:cNvSpPr/>
              <p:nvPr/>
            </p:nvSpPr>
            <p:spPr>
              <a:xfrm>
                <a:off x="8211024" y="4113519"/>
                <a:ext cx="41975" cy="131953"/>
              </a:xfrm>
              <a:custGeom>
                <a:avLst/>
                <a:gdLst>
                  <a:gd name="connsiteX0" fmla="*/ 28317 w 41975"/>
                  <a:gd name="connsiteY0" fmla="*/ 44855 h 131953"/>
                  <a:gd name="connsiteX1" fmla="*/ 1048 w 41975"/>
                  <a:gd name="connsiteY1" fmla="*/ 47018 h 131953"/>
                  <a:gd name="connsiteX2" fmla="*/ 1048 w 41975"/>
                  <a:gd name="connsiteY2" fmla="*/ 53198 h 131953"/>
                  <a:gd name="connsiteX3" fmla="*/ 15449 w 41975"/>
                  <a:gd name="connsiteY3" fmla="*/ 64014 h 131953"/>
                  <a:gd name="connsiteX4" fmla="*/ 15449 w 41975"/>
                  <a:gd name="connsiteY4" fmla="*/ 117166 h 131953"/>
                  <a:gd name="connsiteX5" fmla="*/ 129 w 41975"/>
                  <a:gd name="connsiteY5" fmla="*/ 125819 h 131953"/>
                  <a:gd name="connsiteX6" fmla="*/ 129 w 41975"/>
                  <a:gd name="connsiteY6" fmla="*/ 132000 h 131953"/>
                  <a:gd name="connsiteX7" fmla="*/ 21576 w 41975"/>
                  <a:gd name="connsiteY7" fmla="*/ 131382 h 131953"/>
                  <a:gd name="connsiteX8" fmla="*/ 42104 w 41975"/>
                  <a:gd name="connsiteY8" fmla="*/ 132000 h 131953"/>
                  <a:gd name="connsiteX9" fmla="*/ 42104 w 41975"/>
                  <a:gd name="connsiteY9" fmla="*/ 125819 h 131953"/>
                  <a:gd name="connsiteX10" fmla="*/ 28317 w 41975"/>
                  <a:gd name="connsiteY10" fmla="*/ 117166 h 131953"/>
                  <a:gd name="connsiteX11" fmla="*/ 28930 w 41975"/>
                  <a:gd name="connsiteY11" fmla="*/ 10553 h 131953"/>
                  <a:gd name="connsiteX12" fmla="*/ 18819 w 41975"/>
                  <a:gd name="connsiteY12" fmla="*/ 46 h 131953"/>
                  <a:gd name="connsiteX13" fmla="*/ 8402 w 41975"/>
                  <a:gd name="connsiteY13" fmla="*/ 10553 h 131953"/>
                  <a:gd name="connsiteX14" fmla="*/ 18819 w 41975"/>
                  <a:gd name="connsiteY14" fmla="*/ 21060 h 131953"/>
                  <a:gd name="connsiteX15" fmla="*/ 28930 w 41975"/>
                  <a:gd name="connsiteY15" fmla="*/ 10553 h 1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75" h="131953">
                    <a:moveTo>
                      <a:pt x="28317" y="44855"/>
                    </a:moveTo>
                    <a:lnTo>
                      <a:pt x="1048" y="47018"/>
                    </a:lnTo>
                    <a:lnTo>
                      <a:pt x="1048" y="53198"/>
                    </a:lnTo>
                    <a:cubicBezTo>
                      <a:pt x="13610" y="53198"/>
                      <a:pt x="15449" y="54435"/>
                      <a:pt x="15449" y="64014"/>
                    </a:cubicBezTo>
                    <a:lnTo>
                      <a:pt x="15449" y="117166"/>
                    </a:lnTo>
                    <a:cubicBezTo>
                      <a:pt x="15449" y="125819"/>
                      <a:pt x="13304" y="125819"/>
                      <a:pt x="129" y="125819"/>
                    </a:cubicBezTo>
                    <a:lnTo>
                      <a:pt x="129" y="132000"/>
                    </a:lnTo>
                    <a:cubicBezTo>
                      <a:pt x="6257" y="131691"/>
                      <a:pt x="16981" y="131382"/>
                      <a:pt x="21576" y="131382"/>
                    </a:cubicBezTo>
                    <a:cubicBezTo>
                      <a:pt x="28623" y="131382"/>
                      <a:pt x="35364" y="131691"/>
                      <a:pt x="42104" y="132000"/>
                    </a:cubicBezTo>
                    <a:lnTo>
                      <a:pt x="42104" y="125819"/>
                    </a:lnTo>
                    <a:cubicBezTo>
                      <a:pt x="28930" y="125819"/>
                      <a:pt x="28317" y="124892"/>
                      <a:pt x="28317" y="117166"/>
                    </a:cubicBezTo>
                    <a:close/>
                    <a:moveTo>
                      <a:pt x="28930" y="10553"/>
                    </a:moveTo>
                    <a:cubicBezTo>
                      <a:pt x="28930" y="4373"/>
                      <a:pt x="24334" y="46"/>
                      <a:pt x="18819" y="46"/>
                    </a:cubicBezTo>
                    <a:cubicBezTo>
                      <a:pt x="12691" y="46"/>
                      <a:pt x="8402" y="5300"/>
                      <a:pt x="8402" y="10553"/>
                    </a:cubicBezTo>
                    <a:cubicBezTo>
                      <a:pt x="8402" y="15807"/>
                      <a:pt x="12691" y="21060"/>
                      <a:pt x="18819" y="21060"/>
                    </a:cubicBezTo>
                    <a:cubicBezTo>
                      <a:pt x="24334" y="21060"/>
                      <a:pt x="28930" y="16734"/>
                      <a:pt x="28930" y="10553"/>
                    </a:cubicBezTo>
                    <a:close/>
                  </a:path>
                </a:pathLst>
              </a:custGeom>
              <a:solidFill>
                <a:srgbClr val="97969A">
                  <a:alpha val="86000"/>
                </a:srgbClr>
              </a:solidFill>
              <a:ln w="0" cap="flat">
                <a:noFill/>
                <a:prstDash val="solid"/>
                <a:miter/>
              </a:ln>
            </p:spPr>
            <p:txBody>
              <a:bodyPr rtlCol="0" anchor="ctr"/>
              <a:lstStyle/>
              <a:p>
                <a:endParaRPr lang="en-CA"/>
              </a:p>
            </p:txBody>
          </p:sp>
          <p:sp>
            <p:nvSpPr>
              <p:cNvPr id="28" name="Graphic 1778">
                <a:extLst>
                  <a:ext uri="{FF2B5EF4-FFF2-40B4-BE49-F238E27FC236}">
                    <a16:creationId xmlns:a16="http://schemas.microsoft.com/office/drawing/2014/main" id="{3A64A72D-335F-479C-1CCF-7EE25EC5A601}"/>
                  </a:ext>
                </a:extLst>
              </p:cNvPr>
              <p:cNvSpPr/>
              <p:nvPr/>
            </p:nvSpPr>
            <p:spPr>
              <a:xfrm>
                <a:off x="8264975" y="4158327"/>
                <a:ext cx="98350" cy="87144"/>
              </a:xfrm>
              <a:custGeom>
                <a:avLst/>
                <a:gdLst>
                  <a:gd name="connsiteX0" fmla="*/ 15449 w 98350"/>
                  <a:gd name="connsiteY0" fmla="*/ 19514 h 87144"/>
                  <a:gd name="connsiteX1" fmla="*/ 15449 w 98350"/>
                  <a:gd name="connsiteY1" fmla="*/ 72357 h 87144"/>
                  <a:gd name="connsiteX2" fmla="*/ 130 w 98350"/>
                  <a:gd name="connsiteY2" fmla="*/ 81010 h 87144"/>
                  <a:gd name="connsiteX3" fmla="*/ 130 w 98350"/>
                  <a:gd name="connsiteY3" fmla="*/ 87191 h 87144"/>
                  <a:gd name="connsiteX4" fmla="*/ 22496 w 98350"/>
                  <a:gd name="connsiteY4" fmla="*/ 86573 h 87144"/>
                  <a:gd name="connsiteX5" fmla="*/ 44250 w 98350"/>
                  <a:gd name="connsiteY5" fmla="*/ 87191 h 87144"/>
                  <a:gd name="connsiteX6" fmla="*/ 44250 w 98350"/>
                  <a:gd name="connsiteY6" fmla="*/ 81010 h 87144"/>
                  <a:gd name="connsiteX7" fmla="*/ 28931 w 98350"/>
                  <a:gd name="connsiteY7" fmla="*/ 72357 h 87144"/>
                  <a:gd name="connsiteX8" fmla="*/ 28931 w 98350"/>
                  <a:gd name="connsiteY8" fmla="*/ 35893 h 87144"/>
                  <a:gd name="connsiteX9" fmla="*/ 55280 w 98350"/>
                  <a:gd name="connsiteY9" fmla="*/ 4372 h 87144"/>
                  <a:gd name="connsiteX10" fmla="*/ 69987 w 98350"/>
                  <a:gd name="connsiteY10" fmla="*/ 26313 h 87144"/>
                  <a:gd name="connsiteX11" fmla="*/ 69987 w 98350"/>
                  <a:gd name="connsiteY11" fmla="*/ 72357 h 87144"/>
                  <a:gd name="connsiteX12" fmla="*/ 54667 w 98350"/>
                  <a:gd name="connsiteY12" fmla="*/ 81010 h 87144"/>
                  <a:gd name="connsiteX13" fmla="*/ 54667 w 98350"/>
                  <a:gd name="connsiteY13" fmla="*/ 87191 h 87144"/>
                  <a:gd name="connsiteX14" fmla="*/ 76727 w 98350"/>
                  <a:gd name="connsiteY14" fmla="*/ 86573 h 87144"/>
                  <a:gd name="connsiteX15" fmla="*/ 98481 w 98350"/>
                  <a:gd name="connsiteY15" fmla="*/ 87191 h 87144"/>
                  <a:gd name="connsiteX16" fmla="*/ 98481 w 98350"/>
                  <a:gd name="connsiteY16" fmla="*/ 81010 h 87144"/>
                  <a:gd name="connsiteX17" fmla="*/ 83468 w 98350"/>
                  <a:gd name="connsiteY17" fmla="*/ 75139 h 87144"/>
                  <a:gd name="connsiteX18" fmla="*/ 83468 w 98350"/>
                  <a:gd name="connsiteY18" fmla="*/ 37438 h 87144"/>
                  <a:gd name="connsiteX19" fmla="*/ 77340 w 98350"/>
                  <a:gd name="connsiteY19" fmla="*/ 7462 h 87144"/>
                  <a:gd name="connsiteX20" fmla="*/ 56812 w 98350"/>
                  <a:gd name="connsiteY20" fmla="*/ 46 h 87144"/>
                  <a:gd name="connsiteX21" fmla="*/ 27705 w 98350"/>
                  <a:gd name="connsiteY21" fmla="*/ 20750 h 87144"/>
                  <a:gd name="connsiteX22" fmla="*/ 27705 w 98350"/>
                  <a:gd name="connsiteY22" fmla="*/ 46 h 87144"/>
                  <a:gd name="connsiteX23" fmla="*/ 130 w 98350"/>
                  <a:gd name="connsiteY23" fmla="*/ 2209 h 87144"/>
                  <a:gd name="connsiteX24" fmla="*/ 130 w 98350"/>
                  <a:gd name="connsiteY24" fmla="*/ 8389 h 87144"/>
                  <a:gd name="connsiteX25" fmla="*/ 15449 w 98350"/>
                  <a:gd name="connsiteY25" fmla="*/ 19514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9" y="19514"/>
                    </a:moveTo>
                    <a:lnTo>
                      <a:pt x="15449" y="72357"/>
                    </a:lnTo>
                    <a:cubicBezTo>
                      <a:pt x="15449" y="81010"/>
                      <a:pt x="13305" y="81010"/>
                      <a:pt x="130" y="81010"/>
                    </a:cubicBezTo>
                    <a:lnTo>
                      <a:pt x="130" y="87191"/>
                    </a:lnTo>
                    <a:cubicBezTo>
                      <a:pt x="7177" y="86882"/>
                      <a:pt x="16982" y="86573"/>
                      <a:pt x="22496" y="86573"/>
                    </a:cubicBezTo>
                    <a:cubicBezTo>
                      <a:pt x="27399" y="86573"/>
                      <a:pt x="37510" y="86882"/>
                      <a:pt x="44250" y="87191"/>
                    </a:cubicBezTo>
                    <a:lnTo>
                      <a:pt x="44250" y="81010"/>
                    </a:lnTo>
                    <a:cubicBezTo>
                      <a:pt x="31075" y="81010"/>
                      <a:pt x="28931" y="81010"/>
                      <a:pt x="28931" y="72357"/>
                    </a:cubicBezTo>
                    <a:lnTo>
                      <a:pt x="28931" y="35893"/>
                    </a:lnTo>
                    <a:cubicBezTo>
                      <a:pt x="28931" y="15497"/>
                      <a:pt x="43025" y="4372"/>
                      <a:pt x="55280" y="4372"/>
                    </a:cubicBezTo>
                    <a:cubicBezTo>
                      <a:pt x="67842" y="4372"/>
                      <a:pt x="69987" y="14879"/>
                      <a:pt x="69987" y="26313"/>
                    </a:cubicBezTo>
                    <a:lnTo>
                      <a:pt x="69987" y="72357"/>
                    </a:lnTo>
                    <a:cubicBezTo>
                      <a:pt x="69987" y="81010"/>
                      <a:pt x="67842" y="81010"/>
                      <a:pt x="54667" y="81010"/>
                    </a:cubicBezTo>
                    <a:lnTo>
                      <a:pt x="54667" y="87191"/>
                    </a:lnTo>
                    <a:cubicBezTo>
                      <a:pt x="61408" y="86882"/>
                      <a:pt x="71519" y="86573"/>
                      <a:pt x="76727" y="86573"/>
                    </a:cubicBezTo>
                    <a:cubicBezTo>
                      <a:pt x="81630" y="86573"/>
                      <a:pt x="92047" y="86882"/>
                      <a:pt x="98481" y="87191"/>
                    </a:cubicBezTo>
                    <a:lnTo>
                      <a:pt x="98481" y="81010"/>
                    </a:lnTo>
                    <a:cubicBezTo>
                      <a:pt x="88370" y="81010"/>
                      <a:pt x="83468" y="81010"/>
                      <a:pt x="83468" y="75139"/>
                    </a:cubicBezTo>
                    <a:lnTo>
                      <a:pt x="83468" y="37438"/>
                    </a:lnTo>
                    <a:cubicBezTo>
                      <a:pt x="83468" y="20441"/>
                      <a:pt x="83468" y="14570"/>
                      <a:pt x="77340" y="7462"/>
                    </a:cubicBezTo>
                    <a:cubicBezTo>
                      <a:pt x="74583" y="4063"/>
                      <a:pt x="68148" y="46"/>
                      <a:pt x="56812" y="46"/>
                    </a:cubicBezTo>
                    <a:cubicBezTo>
                      <a:pt x="42412" y="46"/>
                      <a:pt x="33220" y="8389"/>
                      <a:pt x="27705" y="20750"/>
                    </a:cubicBezTo>
                    <a:lnTo>
                      <a:pt x="27705" y="46"/>
                    </a:lnTo>
                    <a:lnTo>
                      <a:pt x="130" y="2209"/>
                    </a:lnTo>
                    <a:lnTo>
                      <a:pt x="130" y="8389"/>
                    </a:lnTo>
                    <a:cubicBezTo>
                      <a:pt x="13917" y="8389"/>
                      <a:pt x="15449" y="9625"/>
                      <a:pt x="15449" y="19514"/>
                    </a:cubicBezTo>
                    <a:close/>
                  </a:path>
                </a:pathLst>
              </a:custGeom>
              <a:solidFill>
                <a:srgbClr val="97969A">
                  <a:alpha val="86000"/>
                </a:srgbClr>
              </a:solidFill>
              <a:ln w="0" cap="flat">
                <a:noFill/>
                <a:prstDash val="solid"/>
                <a:miter/>
              </a:ln>
            </p:spPr>
            <p:txBody>
              <a:bodyPr rtlCol="0" anchor="ctr"/>
              <a:lstStyle/>
              <a:p>
                <a:endParaRPr lang="en-CA"/>
              </a:p>
            </p:txBody>
          </p:sp>
          <p:sp>
            <p:nvSpPr>
              <p:cNvPr id="29" name="Graphic 1778">
                <a:extLst>
                  <a:ext uri="{FF2B5EF4-FFF2-40B4-BE49-F238E27FC236}">
                    <a16:creationId xmlns:a16="http://schemas.microsoft.com/office/drawing/2014/main" id="{ADE6B14A-C6EB-67A6-A924-0F985F89AE53}"/>
                  </a:ext>
                </a:extLst>
              </p:cNvPr>
              <p:cNvSpPr/>
              <p:nvPr/>
            </p:nvSpPr>
            <p:spPr>
              <a:xfrm>
                <a:off x="8373837" y="4157091"/>
                <a:ext cx="64035" cy="90543"/>
              </a:xfrm>
              <a:custGeom>
                <a:avLst/>
                <a:gdLst>
                  <a:gd name="connsiteX0" fmla="*/ 34449 w 64035"/>
                  <a:gd name="connsiteY0" fmla="*/ 50108 h 90543"/>
                  <a:gd name="connsiteX1" fmla="*/ 54671 w 64035"/>
                  <a:gd name="connsiteY1" fmla="*/ 68340 h 90543"/>
                  <a:gd name="connsiteX2" fmla="*/ 32611 w 64035"/>
                  <a:gd name="connsiteY2" fmla="*/ 86263 h 90543"/>
                  <a:gd name="connsiteX3" fmla="*/ 5342 w 64035"/>
                  <a:gd name="connsiteY3" fmla="*/ 58142 h 90543"/>
                  <a:gd name="connsiteX4" fmla="*/ 2585 w 64035"/>
                  <a:gd name="connsiteY4" fmla="*/ 55052 h 90543"/>
                  <a:gd name="connsiteX5" fmla="*/ 133 w 64035"/>
                  <a:gd name="connsiteY5" fmla="*/ 59688 h 90543"/>
                  <a:gd name="connsiteX6" fmla="*/ 133 w 64035"/>
                  <a:gd name="connsiteY6" fmla="*/ 85954 h 90543"/>
                  <a:gd name="connsiteX7" fmla="*/ 2278 w 64035"/>
                  <a:gd name="connsiteY7" fmla="*/ 90590 h 90543"/>
                  <a:gd name="connsiteX8" fmla="*/ 7180 w 64035"/>
                  <a:gd name="connsiteY8" fmla="*/ 86572 h 90543"/>
                  <a:gd name="connsiteX9" fmla="*/ 11163 w 64035"/>
                  <a:gd name="connsiteY9" fmla="*/ 82246 h 90543"/>
                  <a:gd name="connsiteX10" fmla="*/ 32611 w 64035"/>
                  <a:gd name="connsiteY10" fmla="*/ 90590 h 90543"/>
                  <a:gd name="connsiteX11" fmla="*/ 64169 w 64035"/>
                  <a:gd name="connsiteY11" fmla="*/ 63087 h 90543"/>
                  <a:gd name="connsiteX12" fmla="*/ 55896 w 64035"/>
                  <a:gd name="connsiteY12" fmla="*/ 44545 h 90543"/>
                  <a:gd name="connsiteX13" fmla="*/ 33530 w 64035"/>
                  <a:gd name="connsiteY13" fmla="*/ 34966 h 90543"/>
                  <a:gd name="connsiteX14" fmla="*/ 9631 w 64035"/>
                  <a:gd name="connsiteY14" fmla="*/ 18896 h 90543"/>
                  <a:gd name="connsiteX15" fmla="*/ 31385 w 64035"/>
                  <a:gd name="connsiteY15" fmla="*/ 3754 h 90543"/>
                  <a:gd name="connsiteX16" fmla="*/ 54364 w 64035"/>
                  <a:gd name="connsiteY16" fmla="*/ 27549 h 90543"/>
                  <a:gd name="connsiteX17" fmla="*/ 56509 w 64035"/>
                  <a:gd name="connsiteY17" fmla="*/ 29403 h 90543"/>
                  <a:gd name="connsiteX18" fmla="*/ 59267 w 64035"/>
                  <a:gd name="connsiteY18" fmla="*/ 24768 h 90543"/>
                  <a:gd name="connsiteX19" fmla="*/ 59267 w 64035"/>
                  <a:gd name="connsiteY19" fmla="*/ 4681 h 90543"/>
                  <a:gd name="connsiteX20" fmla="*/ 57122 w 64035"/>
                  <a:gd name="connsiteY20" fmla="*/ 46 h 90543"/>
                  <a:gd name="connsiteX21" fmla="*/ 53139 w 64035"/>
                  <a:gd name="connsiteY21" fmla="*/ 2518 h 90543"/>
                  <a:gd name="connsiteX22" fmla="*/ 49769 w 64035"/>
                  <a:gd name="connsiteY22" fmla="*/ 5608 h 90543"/>
                  <a:gd name="connsiteX23" fmla="*/ 31385 w 64035"/>
                  <a:gd name="connsiteY23" fmla="*/ 46 h 90543"/>
                  <a:gd name="connsiteX24" fmla="*/ 133 w 64035"/>
                  <a:gd name="connsiteY24" fmla="*/ 24459 h 90543"/>
                  <a:gd name="connsiteX25" fmla="*/ 8406 w 64035"/>
                  <a:gd name="connsiteY25" fmla="*/ 41146 h 90543"/>
                  <a:gd name="connsiteX26" fmla="*/ 34449 w 64035"/>
                  <a:gd name="connsiteY26" fmla="*/ 50108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035" h="90543">
                    <a:moveTo>
                      <a:pt x="34449" y="50108"/>
                    </a:moveTo>
                    <a:cubicBezTo>
                      <a:pt x="38739" y="51035"/>
                      <a:pt x="54671" y="54125"/>
                      <a:pt x="54671" y="68340"/>
                    </a:cubicBezTo>
                    <a:cubicBezTo>
                      <a:pt x="54671" y="78229"/>
                      <a:pt x="47930" y="86263"/>
                      <a:pt x="32611" y="86263"/>
                    </a:cubicBezTo>
                    <a:cubicBezTo>
                      <a:pt x="16066" y="86263"/>
                      <a:pt x="9019" y="75139"/>
                      <a:pt x="5342" y="58142"/>
                    </a:cubicBezTo>
                    <a:cubicBezTo>
                      <a:pt x="4729" y="55670"/>
                      <a:pt x="4729" y="55052"/>
                      <a:pt x="2585" y="55052"/>
                    </a:cubicBezTo>
                    <a:cubicBezTo>
                      <a:pt x="133" y="55052"/>
                      <a:pt x="133" y="56288"/>
                      <a:pt x="133" y="59688"/>
                    </a:cubicBezTo>
                    <a:lnTo>
                      <a:pt x="133" y="85954"/>
                    </a:lnTo>
                    <a:cubicBezTo>
                      <a:pt x="133" y="89354"/>
                      <a:pt x="133" y="90590"/>
                      <a:pt x="2278" y="90590"/>
                    </a:cubicBezTo>
                    <a:cubicBezTo>
                      <a:pt x="3197" y="90590"/>
                      <a:pt x="3504" y="90281"/>
                      <a:pt x="7180" y="86572"/>
                    </a:cubicBezTo>
                    <a:cubicBezTo>
                      <a:pt x="7487" y="86263"/>
                      <a:pt x="7487" y="85954"/>
                      <a:pt x="11163" y="82246"/>
                    </a:cubicBezTo>
                    <a:cubicBezTo>
                      <a:pt x="19742" y="90281"/>
                      <a:pt x="28628" y="90590"/>
                      <a:pt x="32611" y="90590"/>
                    </a:cubicBezTo>
                    <a:cubicBezTo>
                      <a:pt x="54977" y="90590"/>
                      <a:pt x="64169" y="77302"/>
                      <a:pt x="64169" y="63087"/>
                    </a:cubicBezTo>
                    <a:cubicBezTo>
                      <a:pt x="64169" y="52889"/>
                      <a:pt x="58348" y="46708"/>
                      <a:pt x="55896" y="44545"/>
                    </a:cubicBezTo>
                    <a:cubicBezTo>
                      <a:pt x="49462" y="38056"/>
                      <a:pt x="41802" y="36511"/>
                      <a:pt x="33530" y="34966"/>
                    </a:cubicBezTo>
                    <a:cubicBezTo>
                      <a:pt x="22500" y="32802"/>
                      <a:pt x="9631" y="30330"/>
                      <a:pt x="9631" y="18896"/>
                    </a:cubicBezTo>
                    <a:cubicBezTo>
                      <a:pt x="9631" y="11789"/>
                      <a:pt x="14534" y="3754"/>
                      <a:pt x="31385" y="3754"/>
                    </a:cubicBezTo>
                    <a:cubicBezTo>
                      <a:pt x="52832" y="3754"/>
                      <a:pt x="54058" y="21677"/>
                      <a:pt x="54364" y="27549"/>
                    </a:cubicBezTo>
                    <a:cubicBezTo>
                      <a:pt x="54364" y="29403"/>
                      <a:pt x="56203" y="29403"/>
                      <a:pt x="56509" y="29403"/>
                    </a:cubicBezTo>
                    <a:cubicBezTo>
                      <a:pt x="59267" y="29403"/>
                      <a:pt x="59267" y="28476"/>
                      <a:pt x="59267" y="24768"/>
                    </a:cubicBezTo>
                    <a:lnTo>
                      <a:pt x="59267" y="4681"/>
                    </a:lnTo>
                    <a:cubicBezTo>
                      <a:pt x="59267" y="1591"/>
                      <a:pt x="59267" y="46"/>
                      <a:pt x="57122" y="46"/>
                    </a:cubicBezTo>
                    <a:cubicBezTo>
                      <a:pt x="56203" y="46"/>
                      <a:pt x="55590" y="46"/>
                      <a:pt x="53139" y="2518"/>
                    </a:cubicBezTo>
                    <a:cubicBezTo>
                      <a:pt x="52526" y="3136"/>
                      <a:pt x="50688" y="4990"/>
                      <a:pt x="49769" y="5608"/>
                    </a:cubicBezTo>
                    <a:cubicBezTo>
                      <a:pt x="42415" y="46"/>
                      <a:pt x="34449" y="46"/>
                      <a:pt x="31385" y="46"/>
                    </a:cubicBezTo>
                    <a:cubicBezTo>
                      <a:pt x="7487" y="46"/>
                      <a:pt x="133" y="13334"/>
                      <a:pt x="133" y="24459"/>
                    </a:cubicBezTo>
                    <a:cubicBezTo>
                      <a:pt x="133" y="31257"/>
                      <a:pt x="3197" y="36820"/>
                      <a:pt x="8406" y="41146"/>
                    </a:cubicBezTo>
                    <a:cubicBezTo>
                      <a:pt x="14840" y="46090"/>
                      <a:pt x="20355" y="47327"/>
                      <a:pt x="34449" y="50108"/>
                    </a:cubicBezTo>
                    <a:close/>
                  </a:path>
                </a:pathLst>
              </a:custGeom>
              <a:solidFill>
                <a:srgbClr val="97969A">
                  <a:alpha val="86000"/>
                </a:srgbClr>
              </a:solidFill>
              <a:ln w="0" cap="flat">
                <a:noFill/>
                <a:prstDash val="solid"/>
                <a:miter/>
              </a:ln>
            </p:spPr>
            <p:txBody>
              <a:bodyPr rtlCol="0" anchor="ctr"/>
              <a:lstStyle/>
              <a:p>
                <a:endParaRPr lang="en-CA"/>
              </a:p>
            </p:txBody>
          </p:sp>
        </p:grpSp>
      </p:grpSp>
    </p:spTree>
    <p:extLst>
      <p:ext uri="{BB962C8B-B14F-4D97-AF65-F5344CB8AC3E}">
        <p14:creationId xmlns:p14="http://schemas.microsoft.com/office/powerpoint/2010/main" val="27409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sp>
        <p:nvSpPr>
          <p:cNvPr id="35" name="TextBox 34">
            <a:extLst>
              <a:ext uri="{FF2B5EF4-FFF2-40B4-BE49-F238E27FC236}">
                <a16:creationId xmlns:a16="http://schemas.microsoft.com/office/drawing/2014/main" id="{47FFBA50-6B25-95C2-84EF-EA3EED095F99}"/>
              </a:ext>
            </a:extLst>
          </p:cNvPr>
          <p:cNvSpPr txBox="1"/>
          <p:nvPr/>
        </p:nvSpPr>
        <p:spPr>
          <a:xfrm>
            <a:off x="943429" y="2975429"/>
            <a:ext cx="9605477" cy="3046988"/>
          </a:xfrm>
          <a:prstGeom prst="rect">
            <a:avLst/>
          </a:prstGeom>
          <a:noFill/>
        </p:spPr>
        <p:txBody>
          <a:bodyPr wrap="square" rtlCol="0">
            <a:spAutoFit/>
          </a:bodyPr>
          <a:lstStyle/>
          <a:p>
            <a:r>
              <a:rPr lang="en-CA" sz="2400" dirty="0"/>
              <a:t>Problem:</a:t>
            </a:r>
            <a:br>
              <a:rPr lang="en-CA" sz="2400" dirty="0"/>
            </a:br>
            <a:endParaRPr lang="en-CA" sz="2400" dirty="0"/>
          </a:p>
          <a:p>
            <a:pPr marL="285750" indent="-285750">
              <a:buFont typeface="Arial" panose="020B0604020202020204" pitchFamily="34" charset="0"/>
              <a:buChar char="•"/>
            </a:pPr>
            <a:r>
              <a:rPr lang="en-CA" sz="2400" dirty="0"/>
              <a:t>A very large number of parameters</a:t>
            </a:r>
          </a:p>
          <a:p>
            <a:pPr marL="285750" indent="-285750">
              <a:buFont typeface="Arial" panose="020B0604020202020204" pitchFamily="34" charset="0"/>
              <a:buChar char="•"/>
            </a:pPr>
            <a:r>
              <a:rPr lang="en-CA" sz="2400" dirty="0"/>
              <a:t>Can’t cope with text of different lengths</a:t>
            </a:r>
          </a:p>
          <a:p>
            <a:br>
              <a:rPr lang="en-CA" sz="2400" dirty="0"/>
            </a:br>
            <a:endParaRPr lang="en-CA" sz="2400" dirty="0"/>
          </a:p>
          <a:p>
            <a:r>
              <a:rPr lang="en-CA" sz="2400" dirty="0"/>
              <a:t>Conclusion:  </a:t>
            </a:r>
          </a:p>
          <a:p>
            <a:pPr marL="342900" indent="-342900">
              <a:buFont typeface="Arial" panose="020B0604020202020204" pitchFamily="34" charset="0"/>
              <a:buChar char="•"/>
            </a:pPr>
            <a:r>
              <a:rPr lang="en-CA" sz="2400" dirty="0"/>
              <a:t>We need a model where parameters don’t increase with input length</a:t>
            </a:r>
          </a:p>
        </p:txBody>
      </p:sp>
    </p:spTree>
    <p:extLst>
      <p:ext uri="{BB962C8B-B14F-4D97-AF65-F5344CB8AC3E}">
        <p14:creationId xmlns:p14="http://schemas.microsoft.com/office/powerpoint/2010/main" val="282838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10469</TotalTime>
  <Words>1349</Words>
  <Application>Microsoft Macintosh PowerPoint</Application>
  <PresentationFormat>Widescreen</PresentationFormat>
  <Paragraphs>286</Paragraphs>
  <Slides>66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-apple-system</vt:lpstr>
      <vt:lpstr>Arial</vt:lpstr>
      <vt:lpstr>Calibri</vt:lpstr>
      <vt:lpstr>Calibri Light</vt:lpstr>
      <vt:lpstr>Helvetica</vt:lpstr>
      <vt:lpstr>Inter</vt:lpstr>
      <vt:lpstr>Times New Roman</vt:lpstr>
      <vt:lpstr>Office Theme</vt:lpstr>
      <vt:lpstr>CM20315 - Machine Learning </vt:lpstr>
      <vt:lpstr>Natural language processing (NLP)</vt:lpstr>
      <vt:lpstr>Transformers</vt:lpstr>
      <vt:lpstr>Motivation</vt:lpstr>
      <vt:lpstr>Motivation</vt:lpstr>
      <vt:lpstr>Motivation</vt:lpstr>
      <vt:lpstr>Standard fully-connected layer</vt:lpstr>
      <vt:lpstr>Standard fully-connected layer</vt:lpstr>
      <vt:lpstr>Standard fully-connected layer</vt:lpstr>
      <vt:lpstr>Motivation</vt:lpstr>
      <vt:lpstr>Motivation</vt:lpstr>
      <vt:lpstr>Transformers</vt:lpstr>
      <vt:lpstr>Dot-product self attention</vt:lpstr>
      <vt:lpstr>Dot-product self attention</vt:lpstr>
      <vt:lpstr>Dot-product self attention</vt:lpstr>
      <vt:lpstr>Attention as routing</vt:lpstr>
      <vt:lpstr>Attention as routing</vt:lpstr>
      <vt:lpstr>Attention as routing</vt:lpstr>
      <vt:lpstr>Attention weights</vt:lpstr>
      <vt:lpstr>Attention weights</vt:lpstr>
      <vt:lpstr>Dot product = measure of similarity</vt:lpstr>
      <vt:lpstr>Motivation</vt:lpstr>
      <vt:lpstr>Transformers</vt:lpstr>
      <vt:lpstr>Matrix form</vt:lpstr>
      <vt:lpstr>Matrix form</vt:lpstr>
      <vt:lpstr>Position encoding</vt:lpstr>
      <vt:lpstr>Position encodeing</vt:lpstr>
      <vt:lpstr>Position encoding</vt:lpstr>
      <vt:lpstr>Transformers</vt:lpstr>
      <vt:lpstr>Transformers</vt:lpstr>
      <vt:lpstr>The transformer</vt:lpstr>
      <vt:lpstr>Transformers</vt:lpstr>
      <vt:lpstr>Tokenizer</vt:lpstr>
      <vt:lpstr>PowerPoint Presentation</vt:lpstr>
      <vt:lpstr>PowerPoint Presentation</vt:lpstr>
      <vt:lpstr>PowerPoint Presentation</vt:lpstr>
      <vt:lpstr>PowerPoint Presentation</vt:lpstr>
      <vt:lpstr>PowerPoint Presentation</vt:lpstr>
      <vt:lpstr>PowerPoint Presentation</vt:lpstr>
      <vt:lpstr>Learning vocabulary</vt:lpstr>
      <vt:lpstr>Transformers</vt:lpstr>
      <vt:lpstr>Three types of transformer layer</vt:lpstr>
      <vt:lpstr>Decoder model</vt:lpstr>
      <vt:lpstr>Decoder model: GPT3</vt:lpstr>
      <vt:lpstr>Decoder model: GPT3</vt:lpstr>
      <vt:lpstr>Predicting next</vt:lpstr>
      <vt:lpstr>PowerPoint Presentation</vt:lpstr>
      <vt:lpstr>Masked self-attention</vt:lpstr>
      <vt:lpstr>Transformers</vt:lpstr>
      <vt:lpstr>GPT3 (Brown et al. 2020)</vt:lpstr>
      <vt:lpstr>PowerPoint Presentation</vt:lpstr>
      <vt:lpstr>What does it learn?</vt:lpstr>
      <vt:lpstr>Text completion</vt:lpstr>
      <vt:lpstr>Few shot learning:</vt:lpstr>
      <vt:lpstr>PowerPoint Presentation</vt:lpstr>
      <vt:lpstr>PowerPoint Presentation</vt:lpstr>
      <vt:lpstr>PowerPoint Presentation</vt:lpstr>
      <vt:lpstr>PowerPoint Presentation</vt:lpstr>
      <vt:lpstr>ChatGPT</vt:lpstr>
      <vt:lpstr>ChatGPT</vt:lpstr>
      <vt:lpstr>Instruction tuning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CM20315 - Machine Learning </dc:title>
  <dc:creator>Simon Prince</dc:creator>
  <cp:lastModifiedBy>Simon Prince</cp:lastModifiedBy>
  <cp:revision>2</cp:revision>
  <cp:lastPrinted>2023-12-11T11:00:52Z</cp:lastPrinted>
  <dcterms:created xsi:type="dcterms:W3CDTF">2022-12-02T19:09:26Z</dcterms:created>
  <dcterms:modified xsi:type="dcterms:W3CDTF">2023-12-11T11:01:58Z</dcterms:modified>
</cp:coreProperties>
</file>